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63" r:id="rId5"/>
    <p:sldId id="264" r:id="rId6"/>
    <p:sldId id="259" r:id="rId7"/>
    <p:sldId id="257" r:id="rId8"/>
    <p:sldId id="265" r:id="rId9"/>
    <p:sldId id="267" r:id="rId10"/>
    <p:sldId id="269" r:id="rId11"/>
    <p:sldId id="268" r:id="rId12"/>
    <p:sldId id="271" r:id="rId13"/>
    <p:sldId id="270" r:id="rId14"/>
    <p:sldId id="266" r:id="rId15"/>
    <p:sldId id="272" r:id="rId16"/>
    <p:sldId id="322" r:id="rId17"/>
    <p:sldId id="324" r:id="rId18"/>
    <p:sldId id="320" r:id="rId19"/>
    <p:sldId id="321" r:id="rId20"/>
    <p:sldId id="273" r:id="rId21"/>
    <p:sldId id="278" r:id="rId22"/>
    <p:sldId id="279" r:id="rId23"/>
    <p:sldId id="280" r:id="rId24"/>
    <p:sldId id="281" r:id="rId25"/>
    <p:sldId id="276" r:id="rId26"/>
    <p:sldId id="282" r:id="rId27"/>
    <p:sldId id="283" r:id="rId28"/>
    <p:sldId id="284" r:id="rId29"/>
    <p:sldId id="277" r:id="rId30"/>
    <p:sldId id="285" r:id="rId31"/>
    <p:sldId id="286" r:id="rId32"/>
    <p:sldId id="287" r:id="rId33"/>
    <p:sldId id="288" r:id="rId34"/>
    <p:sldId id="293" r:id="rId35"/>
    <p:sldId id="314" r:id="rId36"/>
    <p:sldId id="306" r:id="rId37"/>
    <p:sldId id="307" r:id="rId38"/>
    <p:sldId id="319" r:id="rId39"/>
    <p:sldId id="315" r:id="rId40"/>
    <p:sldId id="304" r:id="rId41"/>
    <p:sldId id="300" r:id="rId42"/>
    <p:sldId id="313" r:id="rId43"/>
    <p:sldId id="308" r:id="rId44"/>
    <p:sldId id="310" r:id="rId45"/>
    <p:sldId id="305" r:id="rId46"/>
    <p:sldId id="302" r:id="rId47"/>
    <p:sldId id="312" r:id="rId48"/>
    <p:sldId id="318" r:id="rId49"/>
    <p:sldId id="303" r:id="rId50"/>
    <p:sldId id="299" r:id="rId51"/>
    <p:sldId id="301" r:id="rId52"/>
    <p:sldId id="311" r:id="rId53"/>
    <p:sldId id="309" r:id="rId54"/>
    <p:sldId id="316" r:id="rId55"/>
    <p:sldId id="329" r:id="rId56"/>
    <p:sldId id="294" r:id="rId57"/>
    <p:sldId id="325" r:id="rId58"/>
    <p:sldId id="326" r:id="rId59"/>
    <p:sldId id="327" r:id="rId60"/>
    <p:sldId id="290" r:id="rId6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6433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5787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8436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5564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2225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56405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0796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6991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35176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0830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71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75A5B-42AB-47FB-8F28-3330BF9AB1B4}" type="datetimeFigureOut">
              <a:rPr lang="gl-ES" smtClean="0"/>
              <a:t>22/07/2026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CF3C0-00B6-41B4-B9DA-334882E14AD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134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jp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12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798955" y="2587084"/>
            <a:ext cx="6367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9600" b="1" dirty="0"/>
              <a:t>O xílgaro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054" y="541990"/>
            <a:ext cx="6767147" cy="7559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693" y="6089511"/>
            <a:ext cx="4511431" cy="4999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3614" y="4937267"/>
            <a:ext cx="853514" cy="11522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952" y="3735096"/>
            <a:ext cx="646232" cy="268856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523" y="1606275"/>
            <a:ext cx="2501321" cy="196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29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5161" y="1328106"/>
            <a:ext cx="38880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dirty="0"/>
              <a:t>A comezos da primavera fórmanse as parellas. Machos e femias teñen un aspecto moi semellante -presentan escaso dimorfismo sexual-. Os machos adoitan ter  a cor negra da cabeza máis intensa e a mancha vermella da cara un algo máis estendida.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72" y="442125"/>
            <a:ext cx="6150761" cy="611479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349190" y="5943600"/>
            <a:ext cx="2464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Parella de xílgaros: á esquerda o macho e á dereita a femia.</a:t>
            </a:r>
          </a:p>
        </p:txBody>
      </p:sp>
    </p:spTree>
    <p:extLst>
      <p:ext uri="{BB962C8B-B14F-4D97-AF65-F5344CB8AC3E}">
        <p14:creationId xmlns:p14="http://schemas.microsoft.com/office/powerpoint/2010/main" val="10123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9482" y="4019267"/>
            <a:ext cx="55981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Fan o niño en </a:t>
            </a:r>
            <a:r>
              <a:rPr lang="es-ES" sz="2400" dirty="0" err="1"/>
              <a:t>árbores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arbustos, e </a:t>
            </a:r>
            <a:r>
              <a:rPr lang="es-ES" sz="2400" dirty="0" err="1"/>
              <a:t>sitúano</a:t>
            </a:r>
            <a:r>
              <a:rPr lang="es-ES" sz="2400" dirty="0"/>
              <a:t> a </a:t>
            </a:r>
            <a:r>
              <a:rPr lang="es-ES" sz="2400" dirty="0" err="1"/>
              <a:t>certa</a:t>
            </a:r>
            <a:r>
              <a:rPr lang="es-ES" sz="2400" dirty="0"/>
              <a:t> altura. Ten forma de copa e </a:t>
            </a:r>
            <a:r>
              <a:rPr lang="es-ES" sz="2400" dirty="0" err="1"/>
              <a:t>revísteno</a:t>
            </a:r>
            <a:r>
              <a:rPr lang="es-ES" sz="2400" dirty="0"/>
              <a:t> por dentro con pelos e la. </a:t>
            </a:r>
          </a:p>
          <a:p>
            <a:r>
              <a:rPr lang="es-ES" sz="2400" dirty="0" err="1"/>
              <a:t>Poñen</a:t>
            </a:r>
            <a:r>
              <a:rPr lang="es-ES" sz="2400" dirty="0"/>
              <a:t> até cinco ovos, de color branca con pintas </a:t>
            </a:r>
            <a:r>
              <a:rPr lang="es-ES" sz="2400" dirty="0" err="1"/>
              <a:t>avermelladas</a:t>
            </a:r>
            <a:r>
              <a:rPr lang="es-ES" sz="2400" dirty="0"/>
              <a:t>. </a:t>
            </a:r>
          </a:p>
          <a:p>
            <a:r>
              <a:rPr lang="es-ES" sz="2400" dirty="0"/>
              <a:t>A incubación dura entre doce e trece días,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70" y="179233"/>
            <a:ext cx="4534785" cy="367895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088" y="1794479"/>
            <a:ext cx="5932769" cy="444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3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1708" y="288140"/>
            <a:ext cx="38992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As </a:t>
            </a:r>
            <a:r>
              <a:rPr lang="pt-BR" sz="2400" dirty="0" err="1"/>
              <a:t>crías</a:t>
            </a:r>
            <a:r>
              <a:rPr lang="pt-BR" sz="2400" dirty="0"/>
              <a:t>, que </a:t>
            </a:r>
            <a:r>
              <a:rPr lang="pt-BR" sz="2400" dirty="0" err="1"/>
              <a:t>nacen</a:t>
            </a:r>
            <a:r>
              <a:rPr lang="pt-BR" sz="2400" dirty="0"/>
              <a:t> pouco desenvolvidas, </a:t>
            </a:r>
            <a:r>
              <a:rPr lang="pt-BR" sz="2400" dirty="0" err="1"/>
              <a:t>medran</a:t>
            </a:r>
            <a:r>
              <a:rPr lang="pt-BR" sz="2400" dirty="0"/>
              <a:t> rápido e </a:t>
            </a:r>
            <a:r>
              <a:rPr lang="pt-BR" sz="2400" dirty="0" err="1"/>
              <a:t>abandonan</a:t>
            </a:r>
            <a:r>
              <a:rPr lang="pt-BR" sz="2400" dirty="0"/>
              <a:t> o </a:t>
            </a:r>
            <a:r>
              <a:rPr lang="pt-BR" sz="2400" dirty="0" err="1"/>
              <a:t>niño</a:t>
            </a:r>
            <a:r>
              <a:rPr lang="pt-BR" sz="2400" dirty="0"/>
              <a:t> arredor dos </a:t>
            </a:r>
            <a:r>
              <a:rPr lang="pt-BR" sz="2400" dirty="0" err="1"/>
              <a:t>quince</a:t>
            </a:r>
            <a:r>
              <a:rPr lang="pt-BR" sz="2400" dirty="0"/>
              <a:t> </a:t>
            </a:r>
            <a:r>
              <a:rPr lang="pt-BR" sz="2400" dirty="0" err="1"/>
              <a:t>días</a:t>
            </a:r>
            <a:r>
              <a:rPr lang="pt-BR" sz="2400" dirty="0"/>
              <a:t> de vida. </a:t>
            </a:r>
          </a:p>
          <a:p>
            <a:r>
              <a:rPr lang="pt-BR" sz="2400" dirty="0" err="1"/>
              <a:t>Fanse</a:t>
            </a:r>
            <a:r>
              <a:rPr lang="pt-BR" sz="2400" dirty="0"/>
              <a:t> independentes </a:t>
            </a:r>
            <a:r>
              <a:rPr lang="pt-BR" sz="2400" dirty="0" err="1"/>
              <a:t>pasados</a:t>
            </a:r>
            <a:r>
              <a:rPr lang="pt-BR" sz="2400" dirty="0"/>
              <a:t> outros </a:t>
            </a:r>
            <a:r>
              <a:rPr lang="pt-BR" sz="2400" dirty="0" err="1"/>
              <a:t>quince</a:t>
            </a:r>
            <a:r>
              <a:rPr lang="pt-BR" sz="2400" dirty="0"/>
              <a:t> </a:t>
            </a:r>
            <a:r>
              <a:rPr lang="pt-BR" sz="2400" dirty="0" err="1"/>
              <a:t>días</a:t>
            </a:r>
            <a:r>
              <a:rPr lang="pt-BR" sz="2400" dirty="0"/>
              <a:t>.</a:t>
            </a:r>
          </a:p>
          <a:p>
            <a:endParaRPr lang="pt-BR" sz="2400" dirty="0"/>
          </a:p>
          <a:p>
            <a:r>
              <a:rPr lang="pt-BR" sz="2000" dirty="0"/>
              <a:t>Normalmente </a:t>
            </a:r>
            <a:r>
              <a:rPr lang="pt-BR" sz="2000" dirty="0" err="1"/>
              <a:t>adoitan</a:t>
            </a:r>
            <a:r>
              <a:rPr lang="pt-BR" sz="2000" dirty="0"/>
              <a:t> criar </a:t>
            </a:r>
            <a:r>
              <a:rPr lang="pt-BR" sz="2000" dirty="0" err="1"/>
              <a:t>dúas</a:t>
            </a:r>
            <a:r>
              <a:rPr lang="pt-BR" sz="2000" dirty="0"/>
              <a:t> </a:t>
            </a:r>
            <a:r>
              <a:rPr lang="pt-BR" sz="2000" dirty="0" err="1"/>
              <a:t>veces</a:t>
            </a:r>
            <a:r>
              <a:rPr lang="pt-BR" sz="2000" dirty="0"/>
              <a:t> ao ano. A primeira cria </a:t>
            </a:r>
            <a:r>
              <a:rPr lang="pt-BR" sz="2000" dirty="0" err="1"/>
              <a:t>comeza</a:t>
            </a:r>
            <a:r>
              <a:rPr lang="pt-BR" sz="2000" dirty="0"/>
              <a:t> entre mediados de </a:t>
            </a:r>
            <a:r>
              <a:rPr lang="pt-BR" sz="2000" dirty="0" err="1"/>
              <a:t>marzo</a:t>
            </a:r>
            <a:r>
              <a:rPr lang="pt-BR" sz="2000" dirty="0"/>
              <a:t> e primeiros de abril, e a segunda </a:t>
            </a:r>
            <a:r>
              <a:rPr lang="pt-BR" sz="2000" dirty="0" err="1"/>
              <a:t>cando</a:t>
            </a:r>
            <a:r>
              <a:rPr lang="pt-BR" sz="2000" dirty="0"/>
              <a:t> as primeiras </a:t>
            </a:r>
            <a:r>
              <a:rPr lang="pt-BR" sz="2000" dirty="0" err="1"/>
              <a:t>crías</a:t>
            </a:r>
            <a:r>
              <a:rPr lang="pt-BR" sz="2000" dirty="0"/>
              <a:t> </a:t>
            </a:r>
            <a:r>
              <a:rPr lang="pt-BR" sz="2000" dirty="0" err="1"/>
              <a:t>son</a:t>
            </a:r>
            <a:r>
              <a:rPr lang="pt-BR" sz="2000" dirty="0"/>
              <a:t> independentes.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389" y="4014440"/>
            <a:ext cx="3345365" cy="25090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677" y="288140"/>
            <a:ext cx="5277587" cy="352278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095" y="4014440"/>
            <a:ext cx="3767216" cy="250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75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3648" y="357950"/>
            <a:ext cx="275063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Os </a:t>
            </a:r>
            <a:r>
              <a:rPr lang="pt-BR" sz="2400" dirty="0" err="1"/>
              <a:t>xuvenís</a:t>
            </a:r>
            <a:r>
              <a:rPr lang="pt-BR" sz="2400" dirty="0"/>
              <a:t> </a:t>
            </a:r>
            <a:r>
              <a:rPr lang="pt-BR" sz="2400" dirty="0" err="1"/>
              <a:t>teñen</a:t>
            </a:r>
            <a:r>
              <a:rPr lang="pt-BR" sz="2400" dirty="0"/>
              <a:t> cores menos chamativas. </a:t>
            </a:r>
            <a:r>
              <a:rPr lang="pt-BR" sz="2400" dirty="0" err="1"/>
              <a:t>Son</a:t>
            </a:r>
            <a:r>
              <a:rPr lang="pt-BR" sz="2400" dirty="0"/>
              <a:t> de cor gris, pardo-verdosa, </a:t>
            </a:r>
            <a:r>
              <a:rPr lang="pt-BR" sz="2400" dirty="0" err="1"/>
              <a:t>con</a:t>
            </a:r>
            <a:r>
              <a:rPr lang="pt-BR" sz="2400" dirty="0"/>
              <a:t> raias </a:t>
            </a:r>
            <a:r>
              <a:rPr lang="pt-BR" sz="2400" dirty="0" err="1"/>
              <a:t>craras</a:t>
            </a:r>
            <a:r>
              <a:rPr lang="pt-BR" sz="2400" dirty="0"/>
              <a:t> e escuras, </a:t>
            </a:r>
            <a:r>
              <a:rPr lang="pt-BR" sz="2400" dirty="0" err="1"/>
              <a:t>so</a:t>
            </a:r>
            <a:r>
              <a:rPr lang="pt-BR" sz="2400" dirty="0"/>
              <a:t> a faixa amarela e a cor negra das ás </a:t>
            </a:r>
            <a:r>
              <a:rPr lang="pt-BR" sz="2400" dirty="0" err="1"/>
              <a:t>recordan</a:t>
            </a:r>
            <a:r>
              <a:rPr lang="pt-BR" sz="2400" dirty="0"/>
              <a:t> aos </a:t>
            </a:r>
            <a:r>
              <a:rPr lang="pt-BR" sz="2400" dirty="0" err="1"/>
              <a:t>xílgaros</a:t>
            </a:r>
            <a:r>
              <a:rPr lang="pt-BR" sz="2400" dirty="0"/>
              <a:t> adultos. </a:t>
            </a:r>
            <a:r>
              <a:rPr lang="pt-BR" sz="2400" dirty="0" err="1"/>
              <a:t>Acadan</a:t>
            </a:r>
            <a:r>
              <a:rPr lang="pt-BR" sz="2400" dirty="0"/>
              <a:t> a </a:t>
            </a:r>
            <a:r>
              <a:rPr lang="pt-BR" sz="2400" dirty="0" err="1"/>
              <a:t>prumaxe</a:t>
            </a:r>
            <a:r>
              <a:rPr lang="pt-BR" sz="2400" dirty="0"/>
              <a:t> definitiva despois da muda do outono. </a:t>
            </a:r>
          </a:p>
          <a:p>
            <a:r>
              <a:rPr lang="pt-BR" sz="2400" dirty="0" err="1"/>
              <a:t>Son</a:t>
            </a:r>
            <a:r>
              <a:rPr lang="pt-BR" sz="2400" dirty="0"/>
              <a:t> adultos, e </a:t>
            </a:r>
            <a:r>
              <a:rPr lang="pt-BR" sz="2400" dirty="0" err="1"/>
              <a:t>poden</a:t>
            </a:r>
            <a:r>
              <a:rPr lang="pt-BR" sz="2400" dirty="0"/>
              <a:t> </a:t>
            </a:r>
            <a:r>
              <a:rPr lang="pt-BR" sz="2400" dirty="0" err="1"/>
              <a:t>reproducirse</a:t>
            </a:r>
            <a:r>
              <a:rPr lang="pt-BR" sz="2400" dirty="0"/>
              <a:t>, ao ano seguinte de </a:t>
            </a:r>
            <a:r>
              <a:rPr lang="pt-BR" sz="2400" dirty="0" err="1"/>
              <a:t>naceren</a:t>
            </a:r>
            <a:r>
              <a:rPr lang="pt-BR" sz="24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76"/>
          <a:stretch/>
        </p:blipFill>
        <p:spPr>
          <a:xfrm>
            <a:off x="8041512" y="1984916"/>
            <a:ext cx="3931352" cy="46220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250" y="380251"/>
            <a:ext cx="4549698" cy="341227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237464" y="3802566"/>
            <a:ext cx="331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Xuvenil </a:t>
            </a:r>
            <a:r>
              <a:rPr lang="gl-ES" sz="1400" dirty="0" err="1"/>
              <a:t>recén</a:t>
            </a:r>
            <a:r>
              <a:rPr lang="gl-ES" sz="1400" dirty="0"/>
              <a:t> emancipado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376370" y="6144322"/>
            <a:ext cx="2665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Xuvenil facendo a primeira muda</a:t>
            </a:r>
          </a:p>
        </p:txBody>
      </p:sp>
    </p:spTree>
    <p:extLst>
      <p:ext uri="{BB962C8B-B14F-4D97-AF65-F5344CB8AC3E}">
        <p14:creationId xmlns:p14="http://schemas.microsoft.com/office/powerpoint/2010/main" val="3151379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9354" y="4398899"/>
            <a:ext cx="37769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Pode </a:t>
            </a:r>
            <a:r>
              <a:rPr lang="pt-BR" sz="2400" dirty="0" err="1"/>
              <a:t>vivir</a:t>
            </a:r>
            <a:r>
              <a:rPr lang="pt-BR" sz="2400" dirty="0"/>
              <a:t> de sete a dez anos (</a:t>
            </a:r>
            <a:r>
              <a:rPr lang="pt-BR" sz="2400" dirty="0" err="1"/>
              <a:t>en</a:t>
            </a:r>
            <a:r>
              <a:rPr lang="pt-BR" sz="2400" dirty="0"/>
              <a:t> </a:t>
            </a:r>
            <a:r>
              <a:rPr lang="pt-BR" sz="2400" dirty="0" err="1"/>
              <a:t>catividade</a:t>
            </a:r>
            <a:r>
              <a:rPr lang="pt-BR" sz="2400" dirty="0"/>
              <a:t>). A vida </a:t>
            </a:r>
            <a:r>
              <a:rPr lang="pt-BR" sz="2400" dirty="0" err="1"/>
              <a:t>en</a:t>
            </a:r>
            <a:r>
              <a:rPr lang="pt-BR" sz="2400" dirty="0"/>
              <a:t> </a:t>
            </a:r>
            <a:r>
              <a:rPr lang="pt-BR" sz="2400" dirty="0" err="1"/>
              <a:t>libertade</a:t>
            </a:r>
            <a:r>
              <a:rPr lang="pt-BR" sz="2400" dirty="0"/>
              <a:t> e, case sempre, mais curta.  </a:t>
            </a:r>
            <a:endParaRPr lang="gl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9" r="11761"/>
          <a:stretch/>
        </p:blipFill>
        <p:spPr>
          <a:xfrm>
            <a:off x="4728115" y="892099"/>
            <a:ext cx="6003819" cy="507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81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781" y="156117"/>
            <a:ext cx="1176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/>
              <a:t>Polas cores da súa </a:t>
            </a:r>
            <a:r>
              <a:rPr lang="gl-ES" sz="2400" dirty="0" err="1"/>
              <a:t>prumaxe</a:t>
            </a:r>
            <a:r>
              <a:rPr lang="gl-ES" sz="2400" dirty="0"/>
              <a:t>, e polo </a:t>
            </a:r>
            <a:r>
              <a:rPr lang="gl-ES" sz="2400" dirty="0" err="1"/>
              <a:t>chamativo</a:t>
            </a:r>
            <a:r>
              <a:rPr lang="gl-ES" sz="2400" dirty="0"/>
              <a:t>, variado e continuado do seu canto; o xílgaro foi apreciado tradicionalmente como animal de gaiola e críase un bo número de exemplares con esta finalidade.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1" y="1903275"/>
            <a:ext cx="4964096" cy="44011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646" y="1754316"/>
            <a:ext cx="1988661" cy="24833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738" y="1754316"/>
            <a:ext cx="1652558" cy="248335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7718795" y="1754316"/>
            <a:ext cx="200645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Dúas mostras do interese que xera son estes </a:t>
            </a:r>
            <a:r>
              <a:rPr lang="gl-ES" sz="1400" dirty="0" err="1"/>
              <a:t>cartaces</a:t>
            </a:r>
            <a:r>
              <a:rPr lang="gl-ES" sz="1400" dirty="0"/>
              <a:t>, anunciadores de eventos, nos que se expón e se premia, entre outros, o canto do xílgaro. Actos nos que participan animais especialmente adestrados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307" y="4377918"/>
            <a:ext cx="3975371" cy="223687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669321" y="4887505"/>
            <a:ext cx="17973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Para adestrar aos exemplares novos.</a:t>
            </a:r>
          </a:p>
          <a:p>
            <a:r>
              <a:rPr lang="gl-ES" sz="1400" dirty="0"/>
              <a:t>utilízanse gravacións do canto. Anuncio dun CD co canto do xílgaro para o adestramento</a:t>
            </a:r>
          </a:p>
        </p:txBody>
      </p:sp>
    </p:spTree>
    <p:extLst>
      <p:ext uri="{BB962C8B-B14F-4D97-AF65-F5344CB8AC3E}">
        <p14:creationId xmlns:p14="http://schemas.microsoft.com/office/powerpoint/2010/main" val="316963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7843" y="154657"/>
            <a:ext cx="905479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/>
              <a:t>Como resultado da cría en catividade e da selección, para mellorar o seu aspecto ou o seu canto, obtivéronse numerosas mutacións, das que as 17 que seguen</a:t>
            </a:r>
            <a:r>
              <a:rPr lang="es-ES" sz="2400" dirty="0"/>
              <a:t> están oficialmente </a:t>
            </a:r>
            <a:r>
              <a:rPr lang="es-ES" sz="2400" dirty="0" err="1"/>
              <a:t>recoñecidas</a:t>
            </a:r>
            <a:r>
              <a:rPr lang="es-ES" sz="2400" dirty="0"/>
              <a:t>:</a:t>
            </a:r>
          </a:p>
          <a:p>
            <a:r>
              <a:rPr lang="es-ES" sz="1400" dirty="0"/>
              <a:t>Mutación Bruna </a:t>
            </a:r>
            <a:r>
              <a:rPr lang="es-ES" sz="1400" dirty="0" err="1"/>
              <a:t>ou</a:t>
            </a:r>
            <a:r>
              <a:rPr lang="es-ES" sz="1400" dirty="0"/>
              <a:t> X. Bruno </a:t>
            </a:r>
          </a:p>
          <a:p>
            <a:r>
              <a:rPr lang="es-ES" sz="1400" dirty="0"/>
              <a:t>Mutación </a:t>
            </a:r>
            <a:r>
              <a:rPr lang="es-ES" sz="1400" dirty="0" err="1"/>
              <a:t>Amarela</a:t>
            </a:r>
            <a:endParaRPr lang="es-ES" sz="1400" dirty="0"/>
          </a:p>
          <a:p>
            <a:r>
              <a:rPr lang="es-ES" sz="1400" dirty="0"/>
              <a:t>Mutación Branca</a:t>
            </a:r>
          </a:p>
          <a:p>
            <a:r>
              <a:rPr lang="es-ES" sz="1400" dirty="0"/>
              <a:t>Mutación Ágata</a:t>
            </a:r>
          </a:p>
          <a:p>
            <a:r>
              <a:rPr lang="es-ES" sz="1400" dirty="0"/>
              <a:t>Mutación Pintada </a:t>
            </a:r>
          </a:p>
          <a:p>
            <a:r>
              <a:rPr lang="es-ES" sz="1400" dirty="0"/>
              <a:t>Mutación Albina</a:t>
            </a:r>
          </a:p>
          <a:p>
            <a:r>
              <a:rPr lang="es-ES" sz="1400" dirty="0"/>
              <a:t>Mutación Negra </a:t>
            </a:r>
            <a:r>
              <a:rPr lang="es-ES" sz="1400" dirty="0" err="1"/>
              <a:t>ou</a:t>
            </a:r>
            <a:r>
              <a:rPr lang="es-ES" sz="1400" dirty="0"/>
              <a:t> X. Negro</a:t>
            </a:r>
          </a:p>
          <a:p>
            <a:r>
              <a:rPr lang="es-ES" sz="1400" dirty="0"/>
              <a:t>Mutación Isabela</a:t>
            </a:r>
          </a:p>
          <a:p>
            <a:r>
              <a:rPr lang="es-ES" sz="1400" dirty="0"/>
              <a:t>Mutación Opal</a:t>
            </a:r>
          </a:p>
          <a:p>
            <a:r>
              <a:rPr lang="es-ES" sz="1400" dirty="0"/>
              <a:t>Mutación Branca con máscara </a:t>
            </a:r>
            <a:r>
              <a:rPr lang="es-ES" sz="1400" dirty="0" err="1"/>
              <a:t>laranxa</a:t>
            </a:r>
            <a:endParaRPr lang="es-ES" sz="1400" dirty="0"/>
          </a:p>
          <a:p>
            <a:r>
              <a:rPr lang="es-ES" sz="1400" dirty="0"/>
              <a:t>Mutación Pastel</a:t>
            </a:r>
          </a:p>
          <a:p>
            <a:r>
              <a:rPr lang="es-ES" sz="1400" dirty="0"/>
              <a:t>Mutación Perlada</a:t>
            </a:r>
          </a:p>
          <a:p>
            <a:r>
              <a:rPr lang="es-ES" sz="1400" dirty="0"/>
              <a:t>Mutación </a:t>
            </a:r>
            <a:r>
              <a:rPr lang="es-ES" sz="1400" dirty="0" err="1"/>
              <a:t>Eumo</a:t>
            </a:r>
            <a:endParaRPr lang="es-ES" sz="1400" dirty="0"/>
          </a:p>
          <a:p>
            <a:r>
              <a:rPr lang="es-ES" sz="1400" dirty="0"/>
              <a:t>Mutación </a:t>
            </a:r>
            <a:r>
              <a:rPr lang="es-ES" sz="1400" dirty="0" err="1"/>
              <a:t>Lutino</a:t>
            </a:r>
            <a:endParaRPr lang="es-ES" sz="1400" dirty="0"/>
          </a:p>
          <a:p>
            <a:r>
              <a:rPr lang="es-ES" sz="1400" dirty="0"/>
              <a:t>Mutación Satine</a:t>
            </a:r>
          </a:p>
          <a:p>
            <a:r>
              <a:rPr lang="es-ES" sz="1400" dirty="0"/>
              <a:t>Mutación de cabeza branca</a:t>
            </a:r>
          </a:p>
          <a:p>
            <a:r>
              <a:rPr lang="es-ES" sz="1400" dirty="0"/>
              <a:t>Mutación </a:t>
            </a:r>
            <a:r>
              <a:rPr lang="es-ES" sz="1400" dirty="0" err="1"/>
              <a:t>Phaeo</a:t>
            </a:r>
            <a:endParaRPr lang="gl-ES" sz="1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689" y="1234199"/>
            <a:ext cx="1632604" cy="29190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885" y="4273892"/>
            <a:ext cx="2328151" cy="22481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4" b="5052"/>
          <a:stretch/>
        </p:blipFill>
        <p:spPr>
          <a:xfrm>
            <a:off x="3781778" y="1474424"/>
            <a:ext cx="2705232" cy="273787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498" y="3708738"/>
            <a:ext cx="1772356" cy="288894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580868" y="5772616"/>
            <a:ext cx="1227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Cabeza branca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9041318" y="5772616"/>
            <a:ext cx="1007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Máscara branca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667701" y="4192384"/>
            <a:ext cx="843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Bruna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2250427" y="6295836"/>
            <a:ext cx="9776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Amarela 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888" y="424995"/>
            <a:ext cx="2334966" cy="2932453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10215695" y="3357448"/>
            <a:ext cx="1163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Albino 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966" y="4522788"/>
            <a:ext cx="2851457" cy="20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30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6311" y="174819"/>
            <a:ext cx="84823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dirty="0"/>
              <a:t>e de cruzamentos do xílgaro con especies </a:t>
            </a:r>
            <a:r>
              <a:rPr lang="gl-ES" sz="2400" dirty="0" err="1"/>
              <a:t>xenéticamente</a:t>
            </a:r>
            <a:r>
              <a:rPr lang="gl-ES" sz="2400" dirty="0"/>
              <a:t> próximas, obtéñense curiosos exemplares “mixtos” con diversas variacións cromáticas.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25848" y="4998414"/>
            <a:ext cx="17610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gl-ES" sz="1400" dirty="0"/>
              <a:t>Exemplares obtidos da cría de xílgaros con canarios.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121" y="249397"/>
            <a:ext cx="2560600" cy="273086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447" y="3505775"/>
            <a:ext cx="2398273" cy="3188535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7171595" y="5847317"/>
            <a:ext cx="20731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/>
              <a:t>Exemplares obtidos do cruzamento de </a:t>
            </a:r>
            <a:r>
              <a:rPr lang="pt-BR" sz="1400" dirty="0" err="1"/>
              <a:t>xílgaro</a:t>
            </a:r>
            <a:r>
              <a:rPr lang="pt-BR" sz="1400" dirty="0"/>
              <a:t> e </a:t>
            </a:r>
            <a:r>
              <a:rPr lang="pt-BR" sz="1400" dirty="0" err="1"/>
              <a:t>pardillo</a:t>
            </a:r>
            <a:endParaRPr lang="pt-BR" sz="1400" dirty="0"/>
          </a:p>
        </p:txBody>
      </p:sp>
      <p:sp>
        <p:nvSpPr>
          <p:cNvPr id="9" name="Rectángulo 8"/>
          <p:cNvSpPr/>
          <p:nvPr/>
        </p:nvSpPr>
        <p:spPr>
          <a:xfrm>
            <a:off x="9643039" y="2980266"/>
            <a:ext cx="1850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1400" dirty="0"/>
              <a:t>Mixto de </a:t>
            </a:r>
            <a:r>
              <a:rPr lang="gl-ES" sz="1400" dirty="0" err="1"/>
              <a:t>xilgaro</a:t>
            </a:r>
            <a:r>
              <a:rPr lang="gl-ES" sz="1400" dirty="0"/>
              <a:t> e xirín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0" r="22560"/>
          <a:stretch/>
        </p:blipFill>
        <p:spPr>
          <a:xfrm>
            <a:off x="3638237" y="1483628"/>
            <a:ext cx="2325511" cy="278929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82" y="1483628"/>
            <a:ext cx="3119775" cy="278929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282" y="2291245"/>
            <a:ext cx="2765749" cy="292261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04" y="4472071"/>
            <a:ext cx="3346431" cy="2222239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6615140" y="5213858"/>
            <a:ext cx="21839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Mixto de xílgaro e </a:t>
            </a:r>
            <a:r>
              <a:rPr lang="gl-ES" sz="1400" dirty="0" err="1"/>
              <a:t>úbalo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3563728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6175" y="5069785"/>
            <a:ext cx="4624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 </a:t>
            </a:r>
            <a:r>
              <a:rPr lang="pt-BR" sz="2400" dirty="0" err="1"/>
              <a:t>lexislación</a:t>
            </a:r>
            <a:r>
              <a:rPr lang="pt-BR" sz="2400" dirty="0"/>
              <a:t> </a:t>
            </a:r>
            <a:r>
              <a:rPr lang="pt-BR" sz="2400" dirty="0" err="1"/>
              <a:t>actual</a:t>
            </a:r>
            <a:r>
              <a:rPr lang="pt-BR" sz="2400" dirty="0"/>
              <a:t> </a:t>
            </a:r>
            <a:r>
              <a:rPr lang="pt-BR" sz="2400" dirty="0" err="1"/>
              <a:t>prohíbe</a:t>
            </a:r>
            <a:r>
              <a:rPr lang="pt-BR" sz="2400" dirty="0"/>
              <a:t> a captura de </a:t>
            </a:r>
            <a:r>
              <a:rPr lang="pt-BR" sz="2400" dirty="0" err="1"/>
              <a:t>xílgaros</a:t>
            </a:r>
            <a:r>
              <a:rPr lang="pt-BR" sz="2400" dirty="0"/>
              <a:t>, mais </a:t>
            </a:r>
            <a:r>
              <a:rPr lang="pt-BR" sz="2400" dirty="0" err="1"/>
              <a:t>aínda</a:t>
            </a:r>
            <a:r>
              <a:rPr lang="pt-BR" sz="2400" dirty="0"/>
              <a:t> </a:t>
            </a:r>
            <a:r>
              <a:rPr lang="pt-BR" sz="2400" dirty="0" err="1"/>
              <a:t>hai</a:t>
            </a:r>
            <a:r>
              <a:rPr lang="pt-BR" sz="2400" dirty="0"/>
              <a:t> </a:t>
            </a:r>
            <a:r>
              <a:rPr lang="pt-BR" sz="2400" dirty="0" err="1"/>
              <a:t>xente</a:t>
            </a:r>
            <a:r>
              <a:rPr lang="pt-BR" sz="2400" dirty="0"/>
              <a:t> que o </a:t>
            </a:r>
            <a:r>
              <a:rPr lang="pt-BR" sz="2400" dirty="0" err="1"/>
              <a:t>fai</a:t>
            </a:r>
            <a:r>
              <a:rPr lang="pt-BR" sz="2400" dirty="0"/>
              <a:t> furtivamente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360" y="2748995"/>
            <a:ext cx="4889416" cy="343234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153864" y="6348609"/>
            <a:ext cx="46419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gl-ES" sz="1400" dirty="0"/>
              <a:t>Imaxe dunha </a:t>
            </a:r>
            <a:r>
              <a:rPr lang="gl-ES" sz="1400" dirty="0" err="1"/>
              <a:t>aprensión</a:t>
            </a:r>
            <a:r>
              <a:rPr lang="gl-ES" sz="1400" dirty="0"/>
              <a:t> realizada pola garda civil a un furtivo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84" y="312234"/>
            <a:ext cx="5995239" cy="450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5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192" y="170348"/>
            <a:ext cx="2436713" cy="324692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23386" y="256478"/>
            <a:ext cx="4917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/>
              <a:t>Do seu recoñecemento e aprecio dan mostra as múltiples representacións, en todos os formatos e toda clase de materiais, que podemos atopar da súa imaxe.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307" y="501753"/>
            <a:ext cx="3475464" cy="26065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95" y="3971645"/>
            <a:ext cx="3858910" cy="257412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526270" y="3170666"/>
            <a:ext cx="35025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Mural do 2021 que fai parte da “Enciclopedia Mural” (colección de murais de aves) da localidade de </a:t>
            </a:r>
            <a:r>
              <a:rPr lang="gl-ES" sz="1400" dirty="0" err="1"/>
              <a:t>Ivars</a:t>
            </a:r>
            <a:r>
              <a:rPr lang="gl-ES" sz="1400" dirty="0"/>
              <a:t> </a:t>
            </a:r>
            <a:r>
              <a:rPr lang="gl-ES" sz="1400" dirty="0" err="1"/>
              <a:t>d´Urgell</a:t>
            </a:r>
            <a:r>
              <a:rPr lang="gl-ES" sz="1400" dirty="0"/>
              <a:t> (Lleida)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9428184" y="3417268"/>
            <a:ext cx="2458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Mural de Manuel García (2023) en </a:t>
            </a:r>
            <a:r>
              <a:rPr lang="gl-ES" sz="1400" dirty="0" err="1"/>
              <a:t>Guardo</a:t>
            </a:r>
            <a:r>
              <a:rPr lang="gl-ES" sz="1400" dirty="0"/>
              <a:t> (Palencia)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076531" y="5793653"/>
            <a:ext cx="1951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Mural de Irene López (2020) en </a:t>
            </a:r>
            <a:r>
              <a:rPr lang="gl-ES" sz="1400" dirty="0" err="1"/>
              <a:t>l´Hospitalet</a:t>
            </a:r>
            <a:r>
              <a:rPr lang="gl-ES" sz="1400" dirty="0"/>
              <a:t> de Llobregat (Barcelona)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63" y="1953680"/>
            <a:ext cx="1432308" cy="19556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92" y="4639314"/>
            <a:ext cx="2862764" cy="189300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17" y="3998110"/>
            <a:ext cx="1947260" cy="252119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50" y="2341756"/>
            <a:ext cx="2704320" cy="1864875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5908677" y="4589881"/>
            <a:ext cx="157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Mural de azulexos de </a:t>
            </a:r>
            <a:r>
              <a:rPr lang="gl-ES" sz="1400" dirty="0" err="1"/>
              <a:t>Talavera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3502176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4370" y="5643628"/>
            <a:ext cx="11247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Roque é, </a:t>
            </a:r>
            <a:r>
              <a:rPr lang="pt-BR" sz="2800" b="1" dirty="0" err="1"/>
              <a:t>xa</a:t>
            </a:r>
            <a:r>
              <a:rPr lang="pt-BR" sz="2800" b="1" dirty="0"/>
              <a:t> o </a:t>
            </a:r>
            <a:r>
              <a:rPr lang="pt-BR" sz="2800" b="1" dirty="0" err="1"/>
              <a:t>sabedes</a:t>
            </a:r>
            <a:r>
              <a:rPr lang="pt-BR" sz="2800" b="1" dirty="0"/>
              <a:t>, </a:t>
            </a:r>
            <a:r>
              <a:rPr lang="pt-BR" sz="2800" b="1" dirty="0" err="1"/>
              <a:t>un</a:t>
            </a:r>
            <a:r>
              <a:rPr lang="pt-BR" sz="2800" b="1" dirty="0"/>
              <a:t> </a:t>
            </a:r>
            <a:r>
              <a:rPr lang="pt-BR" sz="2800" b="1" dirty="0" err="1"/>
              <a:t>lideiras</a:t>
            </a:r>
            <a:r>
              <a:rPr lang="pt-BR" sz="2800" b="1" dirty="0"/>
              <a:t> que anda sempre a rebuscar... </a:t>
            </a:r>
          </a:p>
          <a:p>
            <a:pPr algn="ctr"/>
            <a:r>
              <a:rPr lang="pt-BR" sz="2800" b="1" dirty="0"/>
              <a:t>que </a:t>
            </a:r>
            <a:r>
              <a:rPr lang="pt-BR" sz="2800" b="1" dirty="0" err="1"/>
              <a:t>facer</a:t>
            </a:r>
            <a:r>
              <a:rPr lang="pt-BR" sz="2800" b="1" dirty="0"/>
              <a:t>, </a:t>
            </a:r>
            <a:r>
              <a:rPr lang="pt-BR" sz="2800" b="1" dirty="0" err="1"/>
              <a:t>en</a:t>
            </a:r>
            <a:r>
              <a:rPr lang="pt-BR" sz="2800" b="1" dirty="0"/>
              <a:t> que </a:t>
            </a:r>
            <a:r>
              <a:rPr lang="pt-BR" sz="2800" b="1" dirty="0" err="1"/>
              <a:t>meterse</a:t>
            </a:r>
            <a:r>
              <a:rPr lang="pt-BR" sz="2800" b="1" dirty="0"/>
              <a:t>... que non é </a:t>
            </a:r>
            <a:r>
              <a:rPr lang="pt-BR" sz="2800" b="1" dirty="0" err="1"/>
              <a:t>quen</a:t>
            </a:r>
            <a:r>
              <a:rPr lang="pt-BR" sz="2800" b="1" dirty="0"/>
              <a:t> de </a:t>
            </a:r>
            <a:r>
              <a:rPr lang="pt-BR" sz="2800" b="1" dirty="0" err="1"/>
              <a:t>acougar</a:t>
            </a:r>
            <a:r>
              <a:rPr lang="pt-BR" sz="2800" b="1" dirty="0"/>
              <a:t>!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202031" y="473698"/>
            <a:ext cx="2666096" cy="390748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t="14964" r="3739"/>
          <a:stretch/>
        </p:blipFill>
        <p:spPr>
          <a:xfrm>
            <a:off x="1996068" y="473698"/>
            <a:ext cx="3646449" cy="51699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73" y="198630"/>
            <a:ext cx="1636293" cy="147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6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6497" y="2665143"/>
            <a:ext cx="88875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/>
              <a:t>Mais non todos os xílgaros son iguais. A amplitude e diversidade da área de distribución, con condicións ambientais diferentes e numerosos e variados hábitats, provocou a aparición de algunhas modificacións (de tamaño, amplitude e intensidade das áreas de cor...) que deron lugar ás subespecies que se recoñecen na actualidade: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18638"/>
          <a:stretch/>
        </p:blipFill>
        <p:spPr>
          <a:xfrm flipH="1">
            <a:off x="8248913" y="912681"/>
            <a:ext cx="2196559" cy="17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60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5369" y="985859"/>
            <a:ext cx="38037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balcanica</a:t>
            </a:r>
            <a:r>
              <a:rPr lang="es-ES" dirty="0"/>
              <a:t>.  </a:t>
            </a:r>
          </a:p>
          <a:p>
            <a:r>
              <a:rPr lang="es-ES" dirty="0" err="1"/>
              <a:t>Atópase</a:t>
            </a:r>
            <a:r>
              <a:rPr lang="es-ES" dirty="0"/>
              <a:t> nos </a:t>
            </a:r>
            <a:r>
              <a:rPr lang="es-ES" dirty="0" err="1"/>
              <a:t>Balcáns</a:t>
            </a:r>
            <a:r>
              <a:rPr lang="es-ES" dirty="0"/>
              <a:t> e áreas próximas, desde Bosnia, Serbia e o sur de </a:t>
            </a:r>
            <a:r>
              <a:rPr lang="es-ES" dirty="0" err="1"/>
              <a:t>Romanía</a:t>
            </a:r>
            <a:r>
              <a:rPr lang="es-ES" dirty="0"/>
              <a:t> até a illa de Creta. </a:t>
            </a:r>
          </a:p>
          <a:p>
            <a:r>
              <a:rPr lang="es-ES" dirty="0"/>
              <a:t>É de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xeralmente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claras. Ten menos </a:t>
            </a:r>
            <a:r>
              <a:rPr lang="es-ES" dirty="0" err="1"/>
              <a:t>cor</a:t>
            </a:r>
            <a:r>
              <a:rPr lang="es-ES" dirty="0"/>
              <a:t> pardo e as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apagadas e escuras.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9" y="4168076"/>
            <a:ext cx="3803762" cy="19589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14" y="479503"/>
            <a:ext cx="6741060" cy="598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42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8026" y="1489927"/>
            <a:ext cx="38732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 err="1"/>
              <a:t>Carduelis</a:t>
            </a:r>
            <a:r>
              <a:rPr lang="pt-BR" b="1" i="1" dirty="0"/>
              <a:t> </a:t>
            </a:r>
            <a:r>
              <a:rPr lang="pt-BR" b="1" i="1" dirty="0" err="1"/>
              <a:t>carduelis</a:t>
            </a:r>
            <a:r>
              <a:rPr lang="pt-BR" b="1" i="1" dirty="0"/>
              <a:t> </a:t>
            </a:r>
            <a:r>
              <a:rPr lang="pt-BR" b="1" i="1" dirty="0" err="1"/>
              <a:t>brevirostris</a:t>
            </a:r>
            <a:r>
              <a:rPr lang="pt-BR" dirty="0"/>
              <a:t>.</a:t>
            </a:r>
          </a:p>
          <a:p>
            <a:r>
              <a:rPr lang="pt-BR" dirty="0" err="1"/>
              <a:t>Atópase</a:t>
            </a:r>
            <a:r>
              <a:rPr lang="pt-BR" dirty="0"/>
              <a:t> entre </a:t>
            </a:r>
            <a:r>
              <a:rPr lang="pt-BR" dirty="0" err="1"/>
              <a:t>Turquía</a:t>
            </a:r>
            <a:r>
              <a:rPr lang="pt-BR" dirty="0"/>
              <a:t> e </a:t>
            </a:r>
            <a:r>
              <a:rPr lang="pt-BR" dirty="0" err="1"/>
              <a:t>Irán</a:t>
            </a:r>
            <a:r>
              <a:rPr lang="pt-BR" dirty="0"/>
              <a:t>. É </a:t>
            </a:r>
            <a:r>
              <a:rPr lang="pt-BR" dirty="0" err="1"/>
              <a:t>un</a:t>
            </a:r>
            <a:r>
              <a:rPr lang="pt-BR" dirty="0"/>
              <a:t> pouco mais pequeno que a </a:t>
            </a:r>
            <a:r>
              <a:rPr lang="pt-BR" dirty="0" err="1"/>
              <a:t>especie</a:t>
            </a:r>
            <a:r>
              <a:rPr lang="pt-BR" dirty="0"/>
              <a:t> nominal (</a:t>
            </a:r>
            <a:r>
              <a:rPr lang="pt-BR" dirty="0" err="1"/>
              <a:t>mide</a:t>
            </a:r>
            <a:r>
              <a:rPr lang="pt-BR" dirty="0"/>
              <a:t> uns 12 cm) e </a:t>
            </a:r>
            <a:r>
              <a:rPr lang="pt-BR" dirty="0" err="1"/>
              <a:t>ten</a:t>
            </a:r>
            <a:r>
              <a:rPr lang="pt-BR" dirty="0"/>
              <a:t> as cores mais claras.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368" y="1050277"/>
            <a:ext cx="6902995" cy="46814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27" y="4136927"/>
            <a:ext cx="3873250" cy="199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31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3646" y="721255"/>
            <a:ext cx="39561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britannica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no Reino Unido, en Irlanda, no oeste e no norte de Francia e </a:t>
            </a:r>
            <a:r>
              <a:rPr lang="es-ES" dirty="0" err="1"/>
              <a:t>nas</a:t>
            </a:r>
            <a:r>
              <a:rPr lang="es-ES" dirty="0"/>
              <a:t> zonas </a:t>
            </a:r>
            <a:r>
              <a:rPr lang="es-ES" dirty="0" err="1"/>
              <a:t>costeiras</a:t>
            </a:r>
            <a:r>
              <a:rPr lang="es-ES" dirty="0"/>
              <a:t> de </a:t>
            </a:r>
            <a:r>
              <a:rPr lang="es-ES" dirty="0" err="1"/>
              <a:t>Bélxica</a:t>
            </a:r>
            <a:r>
              <a:rPr lang="es-ES" dirty="0"/>
              <a:t> e dos Países </a:t>
            </a:r>
            <a:r>
              <a:rPr lang="es-ES" dirty="0" err="1"/>
              <a:t>Baixos</a:t>
            </a:r>
            <a:r>
              <a:rPr lang="es-ES" dirty="0"/>
              <a:t>. </a:t>
            </a:r>
          </a:p>
          <a:p>
            <a:endParaRPr lang="es-ES" dirty="0"/>
          </a:p>
          <a:p>
            <a:r>
              <a:rPr lang="es-ES" dirty="0"/>
              <a:t>É un </a:t>
            </a:r>
            <a:r>
              <a:rPr lang="es-ES" dirty="0" err="1"/>
              <a:t>pouco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pequeno</a:t>
            </a:r>
            <a:r>
              <a:rPr lang="es-ES" dirty="0"/>
              <a:t> que a subespecie nominal. Ten as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escuras, a máscara </a:t>
            </a:r>
            <a:r>
              <a:rPr lang="es-ES" dirty="0" err="1"/>
              <a:t>máis</a:t>
            </a:r>
            <a:r>
              <a:rPr lang="es-ES" dirty="0"/>
              <a:t> clara e as partes inferiores </a:t>
            </a:r>
            <a:r>
              <a:rPr lang="es-ES" dirty="0" err="1"/>
              <a:t>dun</a:t>
            </a:r>
            <a:r>
              <a:rPr lang="es-ES" dirty="0"/>
              <a:t> </a:t>
            </a:r>
            <a:r>
              <a:rPr lang="es-ES" dirty="0" err="1"/>
              <a:t>branco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apagado.</a:t>
            </a:r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6" y="4237463"/>
            <a:ext cx="3950518" cy="20345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712" y="428642"/>
            <a:ext cx="6707220" cy="58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29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0127" y="2258343"/>
            <a:ext cx="3765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dirty="0"/>
              <a:t>. </a:t>
            </a:r>
          </a:p>
          <a:p>
            <a:r>
              <a:rPr lang="es-ES" dirty="0"/>
              <a:t>É a subespecie nominal. </a:t>
            </a:r>
            <a:r>
              <a:rPr lang="es-ES" dirty="0" err="1"/>
              <a:t>Atópase</a:t>
            </a:r>
            <a:r>
              <a:rPr lang="es-ES" dirty="0"/>
              <a:t> por case toda Europa continental e no sur de Noruega e de Suecia.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75119" y="1449659"/>
            <a:ext cx="6885582" cy="45385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04" y="4326674"/>
            <a:ext cx="3765418" cy="193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00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9" y="4130902"/>
            <a:ext cx="3985631" cy="20526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468" y="925549"/>
            <a:ext cx="6299805" cy="525795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97520" y="1393900"/>
            <a:ext cx="39856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loudoni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polo norte do Irán, e desde </a:t>
            </a:r>
            <a:r>
              <a:rPr lang="es-ES" dirty="0" err="1"/>
              <a:t>Azerbaixán</a:t>
            </a:r>
            <a:r>
              <a:rPr lang="es-ES" dirty="0"/>
              <a:t> até o leste de Turquía. </a:t>
            </a:r>
          </a:p>
          <a:p>
            <a:r>
              <a:rPr lang="es-ES" dirty="0"/>
              <a:t>Ten o </a:t>
            </a:r>
            <a:r>
              <a:rPr lang="es-ES" dirty="0" err="1"/>
              <a:t>peteiro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curto, e as zonas de </a:t>
            </a:r>
            <a:r>
              <a:rPr lang="es-ES" dirty="0" err="1"/>
              <a:t>cor</a:t>
            </a:r>
            <a:r>
              <a:rPr lang="es-ES" dirty="0"/>
              <a:t> marrón e a mascara </a:t>
            </a:r>
            <a:r>
              <a:rPr lang="es-ES" dirty="0" err="1"/>
              <a:t>máis</a:t>
            </a:r>
            <a:r>
              <a:rPr lang="es-ES" dirty="0"/>
              <a:t> escuras. </a:t>
            </a:r>
          </a:p>
        </p:txBody>
      </p:sp>
    </p:spTree>
    <p:extLst>
      <p:ext uri="{BB962C8B-B14F-4D97-AF65-F5344CB8AC3E}">
        <p14:creationId xmlns:p14="http://schemas.microsoft.com/office/powerpoint/2010/main" val="138411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83678" y="984199"/>
            <a:ext cx="3977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major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b="1" i="1" dirty="0" err="1"/>
              <a:t>frigoris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polo oeste de Siberia, </a:t>
            </a:r>
            <a:r>
              <a:rPr lang="es-ES" dirty="0" err="1"/>
              <a:t>ao</a:t>
            </a:r>
            <a:r>
              <a:rPr lang="es-ES" dirty="0"/>
              <a:t> leste e </a:t>
            </a:r>
            <a:r>
              <a:rPr lang="es-ES" dirty="0" err="1"/>
              <a:t>ao</a:t>
            </a:r>
            <a:r>
              <a:rPr lang="es-ES" dirty="0"/>
              <a:t> sur do río </a:t>
            </a:r>
            <a:r>
              <a:rPr lang="es-ES" dirty="0" err="1"/>
              <a:t>Ieniséi</a:t>
            </a:r>
            <a:r>
              <a:rPr lang="es-ES" dirty="0"/>
              <a:t>, </a:t>
            </a:r>
            <a:r>
              <a:rPr lang="es-ES" dirty="0" err="1"/>
              <a:t>ao</a:t>
            </a:r>
            <a:r>
              <a:rPr lang="es-ES" dirty="0"/>
              <a:t> oeste do Macizo de </a:t>
            </a:r>
            <a:r>
              <a:rPr lang="es-ES" dirty="0" err="1"/>
              <a:t>Altai</a:t>
            </a:r>
            <a:r>
              <a:rPr lang="es-ES" dirty="0"/>
              <a:t>, polo norte de </a:t>
            </a:r>
            <a:r>
              <a:rPr lang="es-ES" dirty="0" err="1"/>
              <a:t>Kazaxistán</a:t>
            </a:r>
            <a:r>
              <a:rPr lang="es-ES" dirty="0"/>
              <a:t> e polo </a:t>
            </a:r>
            <a:r>
              <a:rPr lang="es-ES" dirty="0" err="1"/>
              <a:t>sueste</a:t>
            </a:r>
            <a:r>
              <a:rPr lang="es-ES" dirty="0"/>
              <a:t> da área europea de Rusia. </a:t>
            </a:r>
          </a:p>
          <a:p>
            <a:r>
              <a:rPr lang="es-ES" dirty="0"/>
              <a:t>É </a:t>
            </a:r>
            <a:r>
              <a:rPr lang="es-ES" dirty="0" err="1"/>
              <a:t>máis</a:t>
            </a:r>
            <a:r>
              <a:rPr lang="es-ES" dirty="0"/>
              <a:t> grande que a subespecie nominal (mide entre 12 e 14 cm). É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branco</a:t>
            </a:r>
            <a:r>
              <a:rPr lang="es-ES" dirty="0"/>
              <a:t> e ten as zonas </a:t>
            </a:r>
            <a:r>
              <a:rPr lang="es-ES" dirty="0" err="1"/>
              <a:t>marróns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claras.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8" y="4304372"/>
            <a:ext cx="3977172" cy="201132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789" y="4089719"/>
            <a:ext cx="2721095" cy="260946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68" y="4113905"/>
            <a:ext cx="2311982" cy="25852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14" y="140786"/>
            <a:ext cx="4865611" cy="386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80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83941" y="1419098"/>
            <a:ext cx="41891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niediecki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</a:t>
            </a:r>
            <a:r>
              <a:rPr lang="es-ES" dirty="0" err="1"/>
              <a:t>nas</a:t>
            </a:r>
            <a:r>
              <a:rPr lang="es-ES" dirty="0"/>
              <a:t> illas </a:t>
            </a:r>
            <a:r>
              <a:rPr lang="es-ES" dirty="0" err="1"/>
              <a:t>gregas</a:t>
            </a:r>
            <a:r>
              <a:rPr lang="es-ES" dirty="0"/>
              <a:t>, en Asia menor, no norte de Irak, </a:t>
            </a:r>
            <a:r>
              <a:rPr lang="es-ES" dirty="0" err="1"/>
              <a:t>ao</a:t>
            </a:r>
            <a:r>
              <a:rPr lang="es-ES" dirty="0"/>
              <a:t> norte e </a:t>
            </a:r>
            <a:r>
              <a:rPr lang="es-ES" dirty="0" err="1"/>
              <a:t>ao</a:t>
            </a:r>
            <a:r>
              <a:rPr lang="es-ES" dirty="0"/>
              <a:t> sur do Cáucaso, en </a:t>
            </a:r>
            <a:r>
              <a:rPr lang="es-ES" dirty="0" err="1"/>
              <a:t>Exipto</a:t>
            </a:r>
            <a:r>
              <a:rPr lang="es-ES" dirty="0"/>
              <a:t> e en Chipre. </a:t>
            </a:r>
          </a:p>
          <a:p>
            <a:r>
              <a:rPr lang="es-ES" dirty="0"/>
              <a:t>É </a:t>
            </a:r>
            <a:r>
              <a:rPr lang="es-ES" dirty="0" err="1"/>
              <a:t>máis</a:t>
            </a:r>
            <a:r>
              <a:rPr lang="es-ES" dirty="0"/>
              <a:t> gris e de marrón </a:t>
            </a:r>
            <a:r>
              <a:rPr lang="es-ES" dirty="0" err="1"/>
              <a:t>máis</a:t>
            </a:r>
            <a:r>
              <a:rPr lang="es-ES" dirty="0"/>
              <a:t> claro.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38440" y="621065"/>
            <a:ext cx="5782908" cy="55541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41" y="4017790"/>
            <a:ext cx="4189142" cy="215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84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7484" y="1386609"/>
            <a:ext cx="39103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parva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península Ibérica, no sur de Francia, no noroeste de África e </a:t>
            </a:r>
            <a:r>
              <a:rPr lang="es-ES" dirty="0" err="1"/>
              <a:t>nas</a:t>
            </a:r>
            <a:r>
              <a:rPr lang="es-ES" dirty="0"/>
              <a:t> illas do Atlántico (</a:t>
            </a:r>
            <a:r>
              <a:rPr lang="es-ES" dirty="0" err="1"/>
              <a:t>Açores</a:t>
            </a:r>
            <a:r>
              <a:rPr lang="es-ES" dirty="0"/>
              <a:t>, Madeira e Canarias).</a:t>
            </a:r>
          </a:p>
          <a:p>
            <a:r>
              <a:rPr lang="es-ES" dirty="0"/>
              <a:t>Ten as áreas de </a:t>
            </a:r>
            <a:r>
              <a:rPr lang="es-ES" dirty="0" err="1"/>
              <a:t>cor</a:t>
            </a:r>
            <a:r>
              <a:rPr lang="es-ES" dirty="0"/>
              <a:t> marrón </a:t>
            </a:r>
            <a:r>
              <a:rPr lang="es-ES" dirty="0" err="1"/>
              <a:t>máis</a:t>
            </a:r>
            <a:r>
              <a:rPr lang="es-ES" dirty="0"/>
              <a:t> escuras.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4" y="3923608"/>
            <a:ext cx="3910361" cy="20138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1864" y="1386609"/>
            <a:ext cx="6584726" cy="455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15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2125" y="1164206"/>
            <a:ext cx="3963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tschusii</a:t>
            </a:r>
            <a:r>
              <a:rPr lang="es-ES" dirty="0"/>
              <a:t>. </a:t>
            </a:r>
          </a:p>
          <a:p>
            <a:r>
              <a:rPr lang="es-ES" dirty="0"/>
              <a:t>É endémico de Córcega, </a:t>
            </a:r>
            <a:r>
              <a:rPr lang="es-ES" dirty="0" err="1"/>
              <a:t>Sardeña</a:t>
            </a:r>
            <a:r>
              <a:rPr lang="es-ES" dirty="0"/>
              <a:t>, Elba e Sicilia. </a:t>
            </a:r>
          </a:p>
          <a:p>
            <a:r>
              <a:rPr lang="es-ES" dirty="0"/>
              <a:t>É algo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pequeno</a:t>
            </a:r>
            <a:r>
              <a:rPr lang="es-ES" dirty="0"/>
              <a:t> que a especie nominal. Ten o </a:t>
            </a:r>
            <a:r>
              <a:rPr lang="es-ES" dirty="0" err="1"/>
              <a:t>peteiro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curto e as </a:t>
            </a:r>
            <a:r>
              <a:rPr lang="es-ES" dirty="0" err="1"/>
              <a:t>cores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brillantes.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3013" y="991811"/>
            <a:ext cx="6667381" cy="46591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5" y="4219715"/>
            <a:ext cx="3963330" cy="204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76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83580" y="5369084"/>
            <a:ext cx="10991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e desta volta ao ver </a:t>
            </a:r>
            <a:r>
              <a:rPr lang="pt-BR" sz="2800" b="1" dirty="0" err="1"/>
              <a:t>nun</a:t>
            </a:r>
            <a:r>
              <a:rPr lang="pt-BR" sz="2800" b="1" dirty="0"/>
              <a:t> </a:t>
            </a:r>
            <a:r>
              <a:rPr lang="pt-BR" sz="2800" b="1" dirty="0" err="1"/>
              <a:t>xornal</a:t>
            </a:r>
            <a:r>
              <a:rPr lang="pt-BR" sz="2800" b="1" dirty="0"/>
              <a:t> “O </a:t>
            </a:r>
            <a:r>
              <a:rPr lang="pt-BR" sz="2800" b="1" dirty="0" err="1"/>
              <a:t>xílgaro</a:t>
            </a:r>
            <a:r>
              <a:rPr lang="pt-BR" sz="2800" b="1" dirty="0"/>
              <a:t>, ave do ano” </a:t>
            </a:r>
          </a:p>
          <a:p>
            <a:pPr algn="ctr"/>
            <a:r>
              <a:rPr lang="pt-BR" sz="2800" b="1" dirty="0"/>
              <a:t>...O seu </a:t>
            </a:r>
            <a:r>
              <a:rPr lang="pt-BR" sz="2800" b="1" dirty="0" err="1"/>
              <a:t>paxaro</a:t>
            </a:r>
            <a:r>
              <a:rPr lang="pt-BR" sz="2800" b="1" dirty="0"/>
              <a:t> preferido era </a:t>
            </a:r>
            <a:r>
              <a:rPr lang="pt-BR" sz="2800" b="1" dirty="0" err="1"/>
              <a:t>homenaxeado</a:t>
            </a:r>
            <a:r>
              <a:rPr lang="pt-BR" sz="2800" b="1" dirty="0"/>
              <a:t>!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73" y="775307"/>
            <a:ext cx="4442422" cy="432961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4491">
            <a:off x="5213164" y="500242"/>
            <a:ext cx="351655" cy="102791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770281" y="1421526"/>
            <a:ext cx="3670870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/>
              <a:t>A escolla da ave do ano é o resultado da votación, </a:t>
            </a:r>
            <a:r>
              <a:rPr lang="es-ES" dirty="0" err="1"/>
              <a:t>aberta</a:t>
            </a:r>
            <a:r>
              <a:rPr lang="es-ES" dirty="0"/>
              <a:t>, entre tres aves seleccionadas </a:t>
            </a:r>
            <a:r>
              <a:rPr lang="es-ES" dirty="0" err="1"/>
              <a:t>pola</a:t>
            </a:r>
            <a:r>
              <a:rPr lang="es-ES" dirty="0"/>
              <a:t> “Sociedad Española de Ornitología” (SEO/</a:t>
            </a:r>
            <a:r>
              <a:rPr lang="es-ES" dirty="0" err="1"/>
              <a:t>BirdLife</a:t>
            </a:r>
            <a:r>
              <a:rPr lang="es-ES" dirty="0"/>
              <a:t>), para o que ten en </a:t>
            </a:r>
            <a:r>
              <a:rPr lang="es-ES" dirty="0" err="1"/>
              <a:t>conta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situación de </a:t>
            </a:r>
            <a:r>
              <a:rPr lang="es-ES" dirty="0" err="1"/>
              <a:t>ameaza</a:t>
            </a:r>
            <a:r>
              <a:rPr lang="es-ES" dirty="0"/>
              <a:t> e/</a:t>
            </a:r>
            <a:r>
              <a:rPr lang="es-ES" dirty="0" err="1"/>
              <a:t>ou</a:t>
            </a:r>
            <a:r>
              <a:rPr lang="es-ES" dirty="0"/>
              <a:t> a </a:t>
            </a:r>
            <a:r>
              <a:rPr lang="es-ES" dirty="0" err="1"/>
              <a:t>súa</a:t>
            </a:r>
            <a:r>
              <a:rPr lang="es-ES" dirty="0"/>
              <a:t> importancia representativa </a:t>
            </a:r>
            <a:r>
              <a:rPr lang="es-ES" dirty="0" err="1"/>
              <a:t>nun</a:t>
            </a:r>
            <a:r>
              <a:rPr lang="es-ES" dirty="0"/>
              <a:t> ecosistema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nunha</a:t>
            </a:r>
            <a:r>
              <a:rPr lang="es-ES" dirty="0"/>
              <a:t> </a:t>
            </a:r>
            <a:r>
              <a:rPr lang="es-ES" dirty="0" err="1"/>
              <a:t>comunidade</a:t>
            </a:r>
            <a:r>
              <a:rPr lang="es-ES" dirty="0"/>
              <a:t>. </a:t>
            </a:r>
          </a:p>
          <a:p>
            <a:r>
              <a:rPr lang="es-ES" dirty="0"/>
              <a:t>A iniciativa </a:t>
            </a:r>
            <a:r>
              <a:rPr lang="es-ES" dirty="0" err="1"/>
              <a:t>comezou</a:t>
            </a:r>
            <a:r>
              <a:rPr lang="es-ES" dirty="0"/>
              <a:t> no 1988 e cada ano (a non ser en 1989 e 1991) escolle </a:t>
            </a:r>
            <a:r>
              <a:rPr lang="es-ES" dirty="0" err="1"/>
              <a:t>unha</a:t>
            </a:r>
            <a:r>
              <a:rPr lang="es-ES" dirty="0"/>
              <a:t> representante, que este ano, 2026, </a:t>
            </a:r>
            <a:r>
              <a:rPr lang="es-ES" dirty="0" err="1"/>
              <a:t>foi</a:t>
            </a:r>
            <a:r>
              <a:rPr lang="es-ES" dirty="0"/>
              <a:t> o </a:t>
            </a:r>
            <a:r>
              <a:rPr lang="es-ES" dirty="0" err="1"/>
              <a:t>xílgaro</a:t>
            </a:r>
            <a:r>
              <a:rPr lang="es-ES" dirty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17697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6798" y="1342524"/>
            <a:ext cx="36460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caniceps</a:t>
            </a:r>
            <a:r>
              <a:rPr lang="es-ES" b="1" i="1" dirty="0"/>
              <a:t> </a:t>
            </a:r>
          </a:p>
          <a:p>
            <a:r>
              <a:rPr lang="es-ES" dirty="0"/>
              <a:t>(</a:t>
            </a:r>
            <a:r>
              <a:rPr lang="es-ES" b="1" dirty="0" err="1"/>
              <a:t>xílgaro</a:t>
            </a:r>
            <a:r>
              <a:rPr lang="es-ES" b="1" dirty="0"/>
              <a:t> do </a:t>
            </a:r>
            <a:r>
              <a:rPr lang="es-ES" b="1" dirty="0" err="1"/>
              <a:t>Himalaia</a:t>
            </a:r>
            <a:r>
              <a:rPr lang="es-ES" dirty="0"/>
              <a:t>). </a:t>
            </a:r>
          </a:p>
          <a:p>
            <a:r>
              <a:rPr lang="es-ES" dirty="0" err="1"/>
              <a:t>Atópase</a:t>
            </a:r>
            <a:r>
              <a:rPr lang="es-ES" dirty="0"/>
              <a:t> polo oeste do Paquistán e polo norte do </a:t>
            </a:r>
            <a:r>
              <a:rPr lang="es-ES" dirty="0" err="1"/>
              <a:t>Himalaia</a:t>
            </a:r>
            <a:r>
              <a:rPr lang="es-ES" dirty="0"/>
              <a:t> até o Nepal, </a:t>
            </a:r>
            <a:r>
              <a:rPr lang="es-ES" dirty="0" err="1"/>
              <a:t>onde</a:t>
            </a:r>
            <a:r>
              <a:rPr lang="es-ES" dirty="0"/>
              <a:t> ocupa bosques </a:t>
            </a:r>
            <a:r>
              <a:rPr lang="es-ES" dirty="0" err="1"/>
              <a:t>abertos</a:t>
            </a:r>
            <a:r>
              <a:rPr lang="es-ES" dirty="0"/>
              <a:t>, parques, </a:t>
            </a:r>
            <a:r>
              <a:rPr lang="es-ES" dirty="0" err="1"/>
              <a:t>xardíns</a:t>
            </a:r>
            <a:r>
              <a:rPr lang="es-ES" dirty="0"/>
              <a:t> e áreas de cultivo.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9" y="4365839"/>
            <a:ext cx="3646060" cy="18777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73082" y="693709"/>
            <a:ext cx="6984263" cy="536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28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829" y="1426749"/>
            <a:ext cx="3833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paropanisi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polo leste de Irán, o nordeste de Afganistán, e polo leste hasta </a:t>
            </a:r>
            <a:r>
              <a:rPr lang="es-ES" dirty="0" err="1"/>
              <a:t>Uzbequistán</a:t>
            </a:r>
            <a:r>
              <a:rPr lang="es-ES" dirty="0"/>
              <a:t>, </a:t>
            </a:r>
            <a:r>
              <a:rPr lang="es-ES" dirty="0" err="1"/>
              <a:t>Tien</a:t>
            </a:r>
            <a:r>
              <a:rPr lang="es-ES" dirty="0"/>
              <a:t> </a:t>
            </a:r>
            <a:r>
              <a:rPr lang="es-ES" dirty="0" err="1"/>
              <a:t>Shan</a:t>
            </a:r>
            <a:r>
              <a:rPr lang="es-ES" dirty="0"/>
              <a:t> e </a:t>
            </a:r>
            <a:r>
              <a:rPr lang="es-ES" dirty="0" err="1"/>
              <a:t>Cazaxistán</a:t>
            </a:r>
            <a:r>
              <a:rPr lang="es-ES" dirty="0"/>
              <a:t>. Ten o </a:t>
            </a:r>
            <a:r>
              <a:rPr lang="es-ES" dirty="0" err="1"/>
              <a:t>peteiro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longo, a máscara </a:t>
            </a:r>
            <a:r>
              <a:rPr lang="es-ES" dirty="0" err="1"/>
              <a:t>máis</a:t>
            </a:r>
            <a:r>
              <a:rPr lang="es-ES" dirty="0"/>
              <a:t> </a:t>
            </a:r>
            <a:r>
              <a:rPr lang="es-ES" dirty="0" err="1"/>
              <a:t>pequena</a:t>
            </a:r>
            <a:r>
              <a:rPr lang="es-ES" dirty="0"/>
              <a:t> e os grises con menos manchas negras.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9" y="4237054"/>
            <a:ext cx="3833352" cy="19741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877" y="1035330"/>
            <a:ext cx="6692975" cy="517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47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7563" y="1937839"/>
            <a:ext cx="38025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carduelis</a:t>
            </a:r>
            <a:r>
              <a:rPr lang="es-ES" b="1" i="1" dirty="0"/>
              <a:t> </a:t>
            </a:r>
            <a:r>
              <a:rPr lang="es-ES" b="1" i="1" dirty="0" err="1"/>
              <a:t>subulata</a:t>
            </a:r>
            <a:r>
              <a:rPr lang="es-ES" dirty="0"/>
              <a:t>. </a:t>
            </a:r>
          </a:p>
          <a:p>
            <a:r>
              <a:rPr lang="es-ES" dirty="0" err="1"/>
              <a:t>Atópase</a:t>
            </a:r>
            <a:r>
              <a:rPr lang="es-ES" dirty="0"/>
              <a:t> polo centro e o sur de Siberia, o centro sur dos Altái e por Mongolia até o lago </a:t>
            </a:r>
            <a:r>
              <a:rPr lang="es-ES" dirty="0" err="1"/>
              <a:t>Baical</a:t>
            </a:r>
            <a:r>
              <a:rPr lang="es-ES" dirty="0"/>
              <a:t>. É </a:t>
            </a:r>
            <a:r>
              <a:rPr lang="es-ES" dirty="0" err="1"/>
              <a:t>máis</a:t>
            </a:r>
            <a:r>
              <a:rPr lang="es-ES" dirty="0"/>
              <a:t> grande, ten o gris </a:t>
            </a:r>
            <a:r>
              <a:rPr lang="es-ES" dirty="0" err="1"/>
              <a:t>máis</a:t>
            </a:r>
            <a:r>
              <a:rPr lang="es-ES" dirty="0"/>
              <a:t> claro e manchas negras nos costados.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2" y="4068332"/>
            <a:ext cx="3802566" cy="195832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128" y="658229"/>
            <a:ext cx="6892345" cy="551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216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89014" y="239510"/>
            <a:ext cx="10556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Até </a:t>
            </a:r>
            <a:r>
              <a:rPr lang="es-ES" dirty="0" err="1"/>
              <a:t>hai</a:t>
            </a:r>
            <a:r>
              <a:rPr lang="es-ES" dirty="0"/>
              <a:t> </a:t>
            </a:r>
            <a:r>
              <a:rPr lang="es-ES" dirty="0" err="1"/>
              <a:t>uns</a:t>
            </a:r>
            <a:r>
              <a:rPr lang="es-ES" dirty="0"/>
              <a:t> anos o </a:t>
            </a:r>
            <a:r>
              <a:rPr lang="es-ES" dirty="0" err="1"/>
              <a:t>xénero</a:t>
            </a:r>
            <a:r>
              <a:rPr lang="es-ES" dirty="0"/>
              <a:t> </a:t>
            </a:r>
            <a:r>
              <a:rPr lang="es-ES" i="1" dirty="0" err="1"/>
              <a:t>Carduelis</a:t>
            </a:r>
            <a:r>
              <a:rPr lang="es-ES" dirty="0"/>
              <a:t> </a:t>
            </a:r>
            <a:r>
              <a:rPr lang="es-ES" dirty="0" err="1"/>
              <a:t>acollía</a:t>
            </a:r>
            <a:r>
              <a:rPr lang="es-ES" dirty="0"/>
              <a:t>, ademáis de </a:t>
            </a:r>
            <a:r>
              <a:rPr lang="es-ES" dirty="0" err="1"/>
              <a:t>aos</a:t>
            </a:r>
            <a:r>
              <a:rPr lang="es-ES" dirty="0"/>
              <a:t> </a:t>
            </a:r>
            <a:r>
              <a:rPr lang="es-ES" dirty="0" err="1"/>
              <a:t>xílgaros</a:t>
            </a:r>
            <a:r>
              <a:rPr lang="es-ES" dirty="0"/>
              <a:t> euroasiáticos, </a:t>
            </a:r>
            <a:r>
              <a:rPr lang="es-ES" dirty="0" err="1"/>
              <a:t>aos</a:t>
            </a:r>
            <a:r>
              <a:rPr lang="es-ES" dirty="0"/>
              <a:t> </a:t>
            </a:r>
            <a:r>
              <a:rPr lang="es-ES" dirty="0" err="1"/>
              <a:t>xílgaros</a:t>
            </a:r>
            <a:r>
              <a:rPr lang="es-ES" dirty="0"/>
              <a:t> americanos, </a:t>
            </a:r>
            <a:r>
              <a:rPr lang="es-ES" dirty="0" err="1"/>
              <a:t>aos</a:t>
            </a:r>
            <a:r>
              <a:rPr lang="es-ES" dirty="0"/>
              <a:t> verderoles, </a:t>
            </a:r>
            <a:r>
              <a:rPr lang="es-ES" dirty="0" err="1"/>
              <a:t>aos</a:t>
            </a:r>
            <a:r>
              <a:rPr lang="es-ES" dirty="0"/>
              <a:t> pardillos, </a:t>
            </a:r>
            <a:r>
              <a:rPr lang="es-ES" dirty="0" err="1"/>
              <a:t>ao</a:t>
            </a:r>
            <a:r>
              <a:rPr lang="es-ES" dirty="0"/>
              <a:t> </a:t>
            </a:r>
            <a:r>
              <a:rPr lang="es-ES" dirty="0" err="1"/>
              <a:t>úbalo</a:t>
            </a:r>
            <a:r>
              <a:rPr lang="es-ES" dirty="0"/>
              <a:t>,… </a:t>
            </a:r>
            <a:r>
              <a:rPr lang="es-ES" dirty="0" err="1"/>
              <a:t>mais</a:t>
            </a:r>
            <a:r>
              <a:rPr lang="es-ES" dirty="0"/>
              <a:t> </a:t>
            </a:r>
            <a:r>
              <a:rPr lang="es-ES" dirty="0" err="1"/>
              <a:t>estudos</a:t>
            </a:r>
            <a:r>
              <a:rPr lang="es-ES" dirty="0"/>
              <a:t> </a:t>
            </a:r>
            <a:r>
              <a:rPr lang="es-ES" dirty="0" err="1"/>
              <a:t>recentes</a:t>
            </a:r>
            <a:r>
              <a:rPr lang="es-ES" dirty="0"/>
              <a:t> </a:t>
            </a:r>
            <a:r>
              <a:rPr lang="es-ES" dirty="0" err="1"/>
              <a:t>amosaron</a:t>
            </a:r>
            <a:r>
              <a:rPr lang="es-ES" dirty="0"/>
              <a:t> diferencias que </a:t>
            </a:r>
            <a:r>
              <a:rPr lang="es-ES" dirty="0" err="1"/>
              <a:t>aconsellaban</a:t>
            </a:r>
            <a:r>
              <a:rPr lang="es-ES" dirty="0"/>
              <a:t> </a:t>
            </a:r>
            <a:r>
              <a:rPr lang="es-ES" dirty="0" err="1"/>
              <a:t>facer</a:t>
            </a:r>
            <a:r>
              <a:rPr lang="es-ES" dirty="0"/>
              <a:t> con eles </a:t>
            </a:r>
            <a:r>
              <a:rPr lang="es-ES" dirty="0" err="1"/>
              <a:t>xéneros</a:t>
            </a:r>
            <a:r>
              <a:rPr lang="es-ES" dirty="0"/>
              <a:t> distintos, e </a:t>
            </a:r>
            <a:r>
              <a:rPr lang="es-ES" dirty="0" err="1"/>
              <a:t>agora</a:t>
            </a:r>
            <a:r>
              <a:rPr lang="es-ES" dirty="0"/>
              <a:t> so están </a:t>
            </a:r>
            <a:r>
              <a:rPr lang="es-ES" dirty="0" err="1"/>
              <a:t>incluídos</a:t>
            </a:r>
            <a:r>
              <a:rPr lang="es-ES" dirty="0"/>
              <a:t> </a:t>
            </a:r>
            <a:r>
              <a:rPr lang="es-ES" dirty="0" err="1"/>
              <a:t>nel</a:t>
            </a:r>
            <a:r>
              <a:rPr lang="es-ES" dirty="0"/>
              <a:t>: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659" y="1348156"/>
            <a:ext cx="5469600" cy="419631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76079" y="5544468"/>
            <a:ext cx="48375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 err="1"/>
              <a:t>Carduelis</a:t>
            </a:r>
            <a:r>
              <a:rPr lang="pt-BR" b="1" i="1" dirty="0"/>
              <a:t> </a:t>
            </a:r>
            <a:r>
              <a:rPr lang="pt-BR" b="1" i="1" dirty="0" err="1"/>
              <a:t>citrinella</a:t>
            </a:r>
            <a:r>
              <a:rPr lang="pt-BR" dirty="0"/>
              <a:t>, antes </a:t>
            </a:r>
            <a:r>
              <a:rPr lang="pt-BR" i="1" dirty="0" err="1"/>
              <a:t>Serinus</a:t>
            </a:r>
            <a:r>
              <a:rPr lang="pt-BR" i="1" dirty="0"/>
              <a:t> </a:t>
            </a:r>
            <a:r>
              <a:rPr lang="pt-BR" i="1" dirty="0" err="1"/>
              <a:t>citrinella</a:t>
            </a:r>
            <a:r>
              <a:rPr lang="pt-BR" i="1" dirty="0"/>
              <a:t> </a:t>
            </a:r>
            <a:r>
              <a:rPr lang="pt-BR" dirty="0"/>
              <a:t>(</a:t>
            </a:r>
            <a:r>
              <a:rPr lang="pt-BR" b="1" dirty="0" err="1"/>
              <a:t>verderol</a:t>
            </a:r>
            <a:r>
              <a:rPr lang="pt-BR" b="1" dirty="0"/>
              <a:t> das serras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claros e beiras de bosque das </a:t>
            </a:r>
            <a:r>
              <a:rPr lang="pt-BR" dirty="0" err="1"/>
              <a:t>montañas</a:t>
            </a:r>
            <a:r>
              <a:rPr lang="pt-BR" dirty="0"/>
              <a:t> do </a:t>
            </a:r>
            <a:r>
              <a:rPr lang="pt-BR" dirty="0" err="1"/>
              <a:t>sur</a:t>
            </a:r>
            <a:r>
              <a:rPr lang="pt-BR" dirty="0"/>
              <a:t> de Europa.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679581" y="5544468"/>
            <a:ext cx="5004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 err="1"/>
              <a:t>Carduelis</a:t>
            </a:r>
            <a:r>
              <a:rPr lang="pt-BR" b="1" i="1" dirty="0"/>
              <a:t> </a:t>
            </a:r>
            <a:r>
              <a:rPr lang="pt-BR" b="1" i="1" dirty="0" err="1"/>
              <a:t>corsicana</a:t>
            </a:r>
            <a:r>
              <a:rPr lang="pt-BR" i="1" dirty="0"/>
              <a:t>, antes </a:t>
            </a:r>
            <a:r>
              <a:rPr lang="pt-BR" i="1" dirty="0" err="1"/>
              <a:t>Serinus</a:t>
            </a:r>
            <a:r>
              <a:rPr lang="pt-BR" i="1" dirty="0"/>
              <a:t> </a:t>
            </a:r>
            <a:r>
              <a:rPr lang="pt-BR" i="1" dirty="0" err="1"/>
              <a:t>corsicana</a:t>
            </a:r>
            <a:r>
              <a:rPr lang="pt-BR" i="1" dirty="0"/>
              <a:t> </a:t>
            </a:r>
            <a:r>
              <a:rPr lang="pt-BR" dirty="0"/>
              <a:t>(</a:t>
            </a:r>
            <a:r>
              <a:rPr lang="pt-BR" b="1" dirty="0" err="1"/>
              <a:t>verderol</a:t>
            </a:r>
            <a:r>
              <a:rPr lang="pt-BR" b="1" dirty="0"/>
              <a:t> corso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matos e beiras de bosque de Córsega, </a:t>
            </a:r>
            <a:r>
              <a:rPr lang="pt-BR" dirty="0" err="1"/>
              <a:t>Sardeña</a:t>
            </a:r>
            <a:r>
              <a:rPr lang="pt-BR" dirty="0"/>
              <a:t> e outras </a:t>
            </a:r>
            <a:r>
              <a:rPr lang="pt-BR" dirty="0" err="1"/>
              <a:t>illas</a:t>
            </a:r>
            <a:r>
              <a:rPr lang="pt-BR" dirty="0"/>
              <a:t> </a:t>
            </a:r>
            <a:r>
              <a:rPr lang="pt-BR" dirty="0" err="1"/>
              <a:t>veciñas</a:t>
            </a:r>
            <a:r>
              <a:rPr lang="pt-BR" dirty="0"/>
              <a:t>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6182" b="13076"/>
          <a:stretch/>
        </p:blipFill>
        <p:spPr>
          <a:xfrm>
            <a:off x="6596664" y="1348156"/>
            <a:ext cx="5087067" cy="419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45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427357" y="3468028"/>
            <a:ext cx="9333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-ES" sz="4800" b="1" dirty="0"/>
              <a:t>Outros xílgaros.</a:t>
            </a:r>
          </a:p>
          <a:p>
            <a:r>
              <a:rPr lang="gl-ES" sz="2400" dirty="0"/>
              <a:t>Aves que antes facían parte do xénero </a:t>
            </a:r>
            <a:r>
              <a:rPr lang="gl-ES" sz="2400" dirty="0" err="1"/>
              <a:t>Carduelis</a:t>
            </a:r>
            <a:r>
              <a:rPr lang="gl-ES" sz="2400" dirty="0"/>
              <a:t>, agora no xénero </a:t>
            </a:r>
            <a:r>
              <a:rPr lang="gl-ES" sz="2400" dirty="0" err="1"/>
              <a:t>Spinus</a:t>
            </a:r>
            <a:r>
              <a:rPr lang="gl-ES" sz="2400" dirty="0"/>
              <a:t>, seguen a chamarse xílgaros, a maiores de teren outros nomes locais, e son os que van de aquí en diante.</a:t>
            </a:r>
          </a:p>
        </p:txBody>
      </p:sp>
    </p:spTree>
    <p:extLst>
      <p:ext uri="{BB962C8B-B14F-4D97-AF65-F5344CB8AC3E}">
        <p14:creationId xmlns:p14="http://schemas.microsoft.com/office/powerpoint/2010/main" val="2939557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7565" y="5174939"/>
            <a:ext cx="5634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/>
              <a:t>Xílgaro negro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atratus</a:t>
            </a:r>
            <a:r>
              <a:rPr lang="gl-ES" dirty="0"/>
              <a:t>). </a:t>
            </a:r>
          </a:p>
          <a:p>
            <a:r>
              <a:rPr lang="gl-ES" dirty="0"/>
              <a:t>Atópase na Puna, espazo desértico a gran altura, nos Andes do centro de </a:t>
            </a:r>
            <a:r>
              <a:rPr lang="gl-ES" dirty="0" err="1"/>
              <a:t>Sudamérica</a:t>
            </a:r>
            <a:r>
              <a:rPr lang="gl-ES" dirty="0"/>
              <a:t>. Coñécese na zona como </a:t>
            </a:r>
            <a:r>
              <a:rPr lang="gl-ES" dirty="0" err="1"/>
              <a:t>negrillo</a:t>
            </a:r>
            <a:r>
              <a:rPr lang="gl-ES" dirty="0"/>
              <a:t>, </a:t>
            </a:r>
            <a:r>
              <a:rPr lang="gl-ES" dirty="0" err="1"/>
              <a:t>cabecitanegra</a:t>
            </a:r>
            <a:r>
              <a:rPr lang="gl-ES" dirty="0"/>
              <a:t> </a:t>
            </a:r>
            <a:r>
              <a:rPr lang="gl-ES" dirty="0" err="1"/>
              <a:t>oscuro</a:t>
            </a:r>
            <a:r>
              <a:rPr lang="gl-ES" dirty="0"/>
              <a:t> e </a:t>
            </a:r>
            <a:r>
              <a:rPr lang="gl-ES" dirty="0" err="1"/>
              <a:t>negrito</a:t>
            </a:r>
            <a:r>
              <a:rPr lang="gl-ES" dirty="0"/>
              <a:t> de Bolivia,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6635" y="774587"/>
            <a:ext cx="5634258" cy="37581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2753" y="1326995"/>
            <a:ext cx="5678638" cy="42782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503900" y="4540550"/>
            <a:ext cx="1159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femia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457603" y="5621216"/>
            <a:ext cx="1248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macho</a:t>
            </a:r>
          </a:p>
        </p:txBody>
      </p:sp>
    </p:spTree>
    <p:extLst>
      <p:ext uri="{BB962C8B-B14F-4D97-AF65-F5344CB8AC3E}">
        <p14:creationId xmlns:p14="http://schemas.microsoft.com/office/powerpoint/2010/main" val="2982224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2398" y="53391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de </a:t>
            </a:r>
            <a:r>
              <a:rPr lang="pt-BR" b="1" dirty="0" err="1"/>
              <a:t>caperucha</a:t>
            </a:r>
            <a:r>
              <a:rPr lang="pt-BR" b="1" dirty="0"/>
              <a:t>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atriceps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nos bosques húmidos montanos tropicais ou subtropicais, e nos matos, do </a:t>
            </a:r>
            <a:r>
              <a:rPr lang="pt-BR" dirty="0" err="1"/>
              <a:t>sur</a:t>
            </a:r>
            <a:r>
              <a:rPr lang="pt-BR" dirty="0"/>
              <a:t> de México e do oeste de Guatemala. </a:t>
            </a:r>
            <a:r>
              <a:rPr lang="pt-BR" dirty="0" err="1"/>
              <a:t>Tamén</a:t>
            </a:r>
            <a:r>
              <a:rPr lang="pt-BR" dirty="0"/>
              <a:t> </a:t>
            </a:r>
            <a:r>
              <a:rPr lang="pt-BR" dirty="0" err="1"/>
              <a:t>coñecido</a:t>
            </a:r>
            <a:r>
              <a:rPr lang="pt-BR" dirty="0"/>
              <a:t> como </a:t>
            </a:r>
            <a:r>
              <a:rPr lang="pt-BR" dirty="0" err="1"/>
              <a:t>jilguero</a:t>
            </a:r>
            <a:r>
              <a:rPr lang="pt-BR" dirty="0"/>
              <a:t> </a:t>
            </a:r>
            <a:r>
              <a:rPr lang="pt-BR" dirty="0" err="1"/>
              <a:t>cabecinegro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2234" y="1137424"/>
            <a:ext cx="5403903" cy="40529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98" y="557559"/>
            <a:ext cx="5664948" cy="42487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359" y="4806270"/>
            <a:ext cx="1268078" cy="3840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1900" y="5190351"/>
            <a:ext cx="1176630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49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1886" y="552743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da </a:t>
            </a:r>
            <a:r>
              <a:rPr lang="pt-BR" b="1" dirty="0" err="1"/>
              <a:t>gorxa</a:t>
            </a:r>
            <a:r>
              <a:rPr lang="pt-BR" b="1" dirty="0"/>
              <a:t> negra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barbatus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polo </a:t>
            </a:r>
            <a:r>
              <a:rPr lang="pt-BR" dirty="0" err="1"/>
              <a:t>sur</a:t>
            </a:r>
            <a:r>
              <a:rPr lang="pt-BR" dirty="0"/>
              <a:t> de Chile e da Argentina. Onde se </a:t>
            </a:r>
            <a:r>
              <a:rPr lang="pt-BR" dirty="0" err="1"/>
              <a:t>coñece</a:t>
            </a:r>
            <a:r>
              <a:rPr lang="pt-BR" dirty="0"/>
              <a:t> cos nomes de </a:t>
            </a:r>
            <a:r>
              <a:rPr lang="pt-BR" dirty="0" err="1"/>
              <a:t>jilguero</a:t>
            </a:r>
            <a:r>
              <a:rPr lang="pt-BR" dirty="0"/>
              <a:t> </a:t>
            </a:r>
            <a:r>
              <a:rPr lang="pt-BR" dirty="0" err="1"/>
              <a:t>golinegro</a:t>
            </a:r>
            <a:r>
              <a:rPr lang="pt-BR" dirty="0"/>
              <a:t> ou </a:t>
            </a:r>
            <a:r>
              <a:rPr lang="pt-BR" dirty="0" err="1"/>
              <a:t>cabecita</a:t>
            </a:r>
            <a:r>
              <a:rPr lang="pt-BR" dirty="0"/>
              <a:t> negra austral. </a:t>
            </a:r>
          </a:p>
          <a:p>
            <a:r>
              <a:rPr lang="pt-BR" dirty="0" err="1"/>
              <a:t>Mide</a:t>
            </a:r>
            <a:r>
              <a:rPr lang="pt-BR" dirty="0"/>
              <a:t> entre 13 e 14 cm.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3990" y="501805"/>
            <a:ext cx="5355063" cy="40162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6" y="417629"/>
            <a:ext cx="5215597" cy="43811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3560" y="4518102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5847" y="4801301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65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3231" y="5208622"/>
            <a:ext cx="58611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de </a:t>
            </a:r>
            <a:r>
              <a:rPr lang="pt-BR" b="1" dirty="0" err="1"/>
              <a:t>peteiro</a:t>
            </a:r>
            <a:r>
              <a:rPr lang="pt-BR" b="1" dirty="0"/>
              <a:t> groso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crassirostris</a:t>
            </a:r>
            <a:r>
              <a:rPr lang="pt-BR" dirty="0"/>
              <a:t>).</a:t>
            </a:r>
          </a:p>
          <a:p>
            <a:r>
              <a:rPr lang="pt-BR" dirty="0" err="1"/>
              <a:t>Atópase</a:t>
            </a:r>
            <a:r>
              <a:rPr lang="pt-BR" dirty="0"/>
              <a:t>, nos bosques húmidos tropicais de </a:t>
            </a:r>
            <a:r>
              <a:rPr lang="pt-BR" dirty="0" err="1"/>
              <a:t>montaña</a:t>
            </a:r>
            <a:r>
              <a:rPr lang="pt-BR" dirty="0"/>
              <a:t> e nos matos de </a:t>
            </a:r>
            <a:r>
              <a:rPr lang="pt-BR" dirty="0" err="1"/>
              <a:t>gran</a:t>
            </a:r>
            <a:r>
              <a:rPr lang="pt-BR" dirty="0"/>
              <a:t> altitude, nos Andes da </a:t>
            </a:r>
            <a:r>
              <a:rPr lang="pt-BR" dirty="0" err="1"/>
              <a:t>Arxentina</a:t>
            </a:r>
            <a:r>
              <a:rPr lang="pt-BR" dirty="0"/>
              <a:t>, </a:t>
            </a:r>
            <a:r>
              <a:rPr lang="pt-BR" dirty="0" err="1"/>
              <a:t>Bolivia</a:t>
            </a:r>
            <a:r>
              <a:rPr lang="pt-BR" dirty="0"/>
              <a:t>, Chile e o </a:t>
            </a:r>
            <a:r>
              <a:rPr lang="pt-BR" dirty="0" err="1"/>
              <a:t>Perú</a:t>
            </a:r>
            <a:r>
              <a:rPr lang="pt-BR" dirty="0"/>
              <a:t>. </a:t>
            </a:r>
            <a:r>
              <a:rPr lang="pt-BR" dirty="0" err="1"/>
              <a:t>Coñécese</a:t>
            </a:r>
            <a:r>
              <a:rPr lang="pt-BR" dirty="0"/>
              <a:t> </a:t>
            </a:r>
            <a:r>
              <a:rPr lang="pt-BR" dirty="0" err="1"/>
              <a:t>co</a:t>
            </a:r>
            <a:r>
              <a:rPr lang="pt-BR" dirty="0"/>
              <a:t> nome de </a:t>
            </a:r>
            <a:r>
              <a:rPr lang="pt-BR" dirty="0" err="1"/>
              <a:t>jilguero</a:t>
            </a:r>
            <a:r>
              <a:rPr lang="pt-BR" dirty="0"/>
              <a:t> </a:t>
            </a:r>
            <a:r>
              <a:rPr lang="pt-BR" dirty="0" err="1"/>
              <a:t>piquigrueso</a:t>
            </a:r>
            <a:r>
              <a:rPr lang="pt-BR" dirty="0"/>
              <a:t> ou </a:t>
            </a:r>
            <a:r>
              <a:rPr lang="pt-BR" dirty="0" err="1"/>
              <a:t>cabecita</a:t>
            </a:r>
            <a:r>
              <a:rPr lang="pt-BR" dirty="0"/>
              <a:t> negra </a:t>
            </a:r>
            <a:r>
              <a:rPr lang="pt-BR" dirty="0" err="1"/>
              <a:t>picudo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883" y="479503"/>
            <a:ext cx="5168590" cy="51685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0" y="312234"/>
            <a:ext cx="6036526" cy="45273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319" y="5669662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7902" y="4824541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58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8252" y="5654779"/>
            <a:ext cx="58060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err="1"/>
              <a:t>Xílgaro</a:t>
            </a:r>
            <a:r>
              <a:rPr lang="es-ES" b="1" dirty="0"/>
              <a:t> </a:t>
            </a:r>
            <a:r>
              <a:rPr lang="es-ES" b="1" dirty="0" err="1"/>
              <a:t>vermello</a:t>
            </a:r>
            <a:r>
              <a:rPr lang="es-ES" b="1" dirty="0"/>
              <a:t> </a:t>
            </a:r>
            <a:r>
              <a:rPr lang="es-ES" dirty="0"/>
              <a:t>(</a:t>
            </a:r>
            <a:r>
              <a:rPr lang="es-ES" b="1" i="1" dirty="0" err="1"/>
              <a:t>Spinus</a:t>
            </a:r>
            <a:r>
              <a:rPr lang="es-ES" b="1" i="1" dirty="0"/>
              <a:t> </a:t>
            </a:r>
            <a:r>
              <a:rPr lang="es-ES" b="1" i="1" dirty="0" err="1"/>
              <a:t>cucullatus</a:t>
            </a:r>
            <a:r>
              <a:rPr lang="es-ES" dirty="0"/>
              <a:t>). </a:t>
            </a:r>
          </a:p>
          <a:p>
            <a:r>
              <a:rPr lang="es-ES" dirty="0" err="1"/>
              <a:t>Atópase</a:t>
            </a:r>
            <a:r>
              <a:rPr lang="es-ES" dirty="0"/>
              <a:t> no Norte de Colombia e de Venezuela. Introducido en Cuba e Puerto Rico. Mide entre 10 e 11,5 cm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8"/>
          <a:stretch/>
        </p:blipFill>
        <p:spPr>
          <a:xfrm flipH="1">
            <a:off x="338252" y="457199"/>
            <a:ext cx="5694557" cy="452739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/>
          <a:stretch/>
        </p:blipFill>
        <p:spPr>
          <a:xfrm>
            <a:off x="6306770" y="1440195"/>
            <a:ext cx="5544335" cy="4025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938" y="5465786"/>
            <a:ext cx="1176630" cy="3779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483" y="4984594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2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6410" y="5545048"/>
            <a:ext cx="11099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E </a:t>
            </a:r>
            <a:r>
              <a:rPr lang="pt-BR" sz="2800" b="1" dirty="0" err="1"/>
              <a:t>xa</a:t>
            </a:r>
            <a:r>
              <a:rPr lang="pt-BR" sz="2800" b="1" dirty="0"/>
              <a:t> </a:t>
            </a:r>
            <a:r>
              <a:rPr lang="pt-BR" sz="2800" b="1" dirty="0" err="1"/>
              <a:t>atopou</a:t>
            </a:r>
            <a:r>
              <a:rPr lang="pt-BR" sz="2800" b="1" dirty="0"/>
              <a:t> que </a:t>
            </a:r>
            <a:r>
              <a:rPr lang="pt-BR" sz="2800" b="1" dirty="0" err="1"/>
              <a:t>facer</a:t>
            </a:r>
            <a:r>
              <a:rPr lang="pt-BR" sz="2800" b="1" dirty="0"/>
              <a:t>, como botar </a:t>
            </a:r>
            <a:r>
              <a:rPr lang="pt-BR" sz="2800" b="1" dirty="0" err="1"/>
              <a:t>un</a:t>
            </a:r>
            <a:r>
              <a:rPr lang="pt-BR" sz="2800" b="1" dirty="0"/>
              <a:t> tempo enleado, </a:t>
            </a:r>
          </a:p>
          <a:p>
            <a:pPr algn="ctr"/>
            <a:r>
              <a:rPr lang="pt-BR" sz="2800" b="1" dirty="0"/>
              <a:t>a buscar, ler e aprender canto </a:t>
            </a:r>
            <a:r>
              <a:rPr lang="pt-BR" sz="2800" b="1" dirty="0" err="1"/>
              <a:t>poidera</a:t>
            </a:r>
            <a:r>
              <a:rPr lang="pt-BR" sz="2800" b="1" dirty="0"/>
              <a:t> do </a:t>
            </a:r>
            <a:r>
              <a:rPr lang="pt-BR" sz="2800" b="1" dirty="0" err="1"/>
              <a:t>paxaro</a:t>
            </a:r>
            <a:r>
              <a:rPr lang="pt-BR" sz="2800" b="1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33" y="416097"/>
            <a:ext cx="7214840" cy="480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74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4756" y="58878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gl-ES" b="1" dirty="0"/>
              <a:t>Xílgaro antillano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dominicensis</a:t>
            </a:r>
            <a:r>
              <a:rPr lang="gl-ES" dirty="0"/>
              <a:t>). </a:t>
            </a:r>
          </a:p>
          <a:p>
            <a:r>
              <a:rPr lang="gl-ES" dirty="0"/>
              <a:t>So se atopa nas montañas húmidas do sur da illa A Española.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0" r="11456"/>
          <a:stretch/>
        </p:blipFill>
        <p:spPr>
          <a:xfrm>
            <a:off x="6153832" y="652227"/>
            <a:ext cx="5695345" cy="53917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6"/>
          <a:stretch/>
        </p:blipFill>
        <p:spPr>
          <a:xfrm flipH="1">
            <a:off x="357418" y="652227"/>
            <a:ext cx="5390663" cy="42989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695" y="4951141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7756" y="6043961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559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47" y="635619"/>
            <a:ext cx="5575610" cy="418170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50127" y="536016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gl-ES" b="1" dirty="0"/>
              <a:t>Xílgaro de </a:t>
            </a:r>
            <a:r>
              <a:rPr lang="gl-ES" b="1" dirty="0" err="1"/>
              <a:t>Lawrence</a:t>
            </a:r>
            <a:r>
              <a:rPr lang="gl-ES" b="1" dirty="0"/>
              <a:t>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lawrencei</a:t>
            </a:r>
            <a:r>
              <a:rPr lang="gl-ES" dirty="0"/>
              <a:t>). </a:t>
            </a:r>
          </a:p>
          <a:p>
            <a:r>
              <a:rPr lang="gl-ES" dirty="0"/>
              <a:t>Atópase no suroeste de </a:t>
            </a:r>
            <a:r>
              <a:rPr lang="gl-ES" dirty="0" err="1"/>
              <a:t>Norteamérica</a:t>
            </a:r>
            <a:r>
              <a:rPr lang="gl-ES" dirty="0"/>
              <a:t>. Cría en California e na Baixa California,  e pasa o inverno entre o suroeste dos Estados Unidos e o noroeste de México.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50" y="691374"/>
            <a:ext cx="5501270" cy="41259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1110" y="4817327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4053" y="4811231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59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4536" y="648608"/>
            <a:ext cx="5921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err="1"/>
              <a:t>Xílgaro</a:t>
            </a:r>
            <a:r>
              <a:rPr lang="es-ES" b="1" dirty="0"/>
              <a:t> encapuchado </a:t>
            </a:r>
            <a:r>
              <a:rPr lang="es-ES" dirty="0"/>
              <a:t>(</a:t>
            </a:r>
            <a:r>
              <a:rPr lang="es-ES" b="1" i="1" dirty="0" err="1"/>
              <a:t>Spinus</a:t>
            </a:r>
            <a:r>
              <a:rPr lang="es-ES" b="1" i="1" dirty="0"/>
              <a:t> </a:t>
            </a:r>
            <a:r>
              <a:rPr lang="es-ES" b="1" i="1" dirty="0" err="1"/>
              <a:t>magellanicus</a:t>
            </a:r>
            <a:r>
              <a:rPr lang="es-ES" dirty="0"/>
              <a:t>). </a:t>
            </a:r>
          </a:p>
          <a:p>
            <a:r>
              <a:rPr lang="es-ES" dirty="0" err="1"/>
              <a:t>Atópase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maior</a:t>
            </a:r>
            <a:r>
              <a:rPr lang="es-ES" dirty="0"/>
              <a:t> parte de Sudamérica, onde se </a:t>
            </a:r>
            <a:r>
              <a:rPr lang="es-ES" dirty="0" err="1"/>
              <a:t>coñece</a:t>
            </a:r>
            <a:r>
              <a:rPr lang="es-ES" dirty="0"/>
              <a:t> cos </a:t>
            </a:r>
            <a:r>
              <a:rPr lang="es-ES" dirty="0" err="1"/>
              <a:t>nomes</a:t>
            </a:r>
            <a:r>
              <a:rPr lang="es-ES" dirty="0"/>
              <a:t> de: cabecita negra, cabecita negra común, jilguero encapuchado </a:t>
            </a:r>
            <a:r>
              <a:rPr lang="es-ES" dirty="0" err="1"/>
              <a:t>ou</a:t>
            </a:r>
            <a:r>
              <a:rPr lang="es-ES" dirty="0"/>
              <a:t> jilguero peruano. Mide entre 10 e 14 cm. </a:t>
            </a:r>
          </a:p>
          <a:p>
            <a:r>
              <a:rPr lang="es-ES" dirty="0" err="1"/>
              <a:t>Recoñécense</a:t>
            </a:r>
            <a:r>
              <a:rPr lang="es-ES" dirty="0"/>
              <a:t> once subespecies: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714" y="446011"/>
            <a:ext cx="4085131" cy="49511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670" y="3758972"/>
            <a:ext cx="3765237" cy="282392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34536" y="2081332"/>
            <a:ext cx="498087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i="1" dirty="0"/>
              <a:t>S. m. </a:t>
            </a:r>
            <a:r>
              <a:rPr lang="es-ES" sz="1400" i="1" dirty="0" err="1"/>
              <a:t>magellanicus</a:t>
            </a:r>
            <a:r>
              <a:rPr lang="es-ES" sz="1400" i="1" dirty="0"/>
              <a:t> </a:t>
            </a:r>
            <a:r>
              <a:rPr lang="es-ES" sz="1400" dirty="0"/>
              <a:t>(forma nominal). </a:t>
            </a:r>
            <a:r>
              <a:rPr lang="es-ES" sz="1400" dirty="0" err="1"/>
              <a:t>Atópase</a:t>
            </a:r>
            <a:r>
              <a:rPr lang="es-ES" sz="1400" dirty="0"/>
              <a:t> no </a:t>
            </a:r>
            <a:r>
              <a:rPr lang="es-ES" sz="1400" dirty="0" err="1"/>
              <a:t>surleste</a:t>
            </a:r>
            <a:r>
              <a:rPr lang="es-ES" sz="1400" dirty="0"/>
              <a:t>, </a:t>
            </a:r>
            <a:r>
              <a:rPr lang="es-ES" sz="1400" dirty="0" err="1"/>
              <a:t>na</a:t>
            </a:r>
            <a:r>
              <a:rPr lang="es-ES" sz="1400" dirty="0"/>
              <a:t> </a:t>
            </a:r>
            <a:r>
              <a:rPr lang="es-ES" sz="1400" dirty="0" err="1"/>
              <a:t>Arxentina</a:t>
            </a:r>
            <a:r>
              <a:rPr lang="es-ES" sz="1400" dirty="0"/>
              <a:t> e o </a:t>
            </a:r>
            <a:r>
              <a:rPr lang="es-ES" sz="1400" dirty="0" err="1"/>
              <a:t>Uruguai</a:t>
            </a:r>
            <a:r>
              <a:rPr lang="es-ES" sz="1400" dirty="0"/>
              <a:t>. Mide de 11 a 12 cm.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capitalis</a:t>
            </a:r>
            <a:r>
              <a:rPr lang="es-ES" sz="1400" dirty="0"/>
              <a:t>. </a:t>
            </a:r>
            <a:r>
              <a:rPr lang="es-ES" sz="1400" dirty="0" err="1"/>
              <a:t>Atópase</a:t>
            </a:r>
            <a:r>
              <a:rPr lang="es-ES" sz="1400" dirty="0"/>
              <a:t> no centro e no sur de Colombia, no Ecuador e no noroeste do Perú.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paulus</a:t>
            </a:r>
            <a:r>
              <a:rPr lang="es-ES" sz="1400" dirty="0"/>
              <a:t>. </a:t>
            </a:r>
            <a:r>
              <a:rPr lang="es-ES" sz="1400" dirty="0" err="1"/>
              <a:t>Atópase</a:t>
            </a:r>
            <a:r>
              <a:rPr lang="es-ES" sz="1400" dirty="0"/>
              <a:t> no sur do Ecuador e no oeste do Perú.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peruanus</a:t>
            </a:r>
            <a:r>
              <a:rPr lang="es-ES" sz="1400" dirty="0"/>
              <a:t>. </a:t>
            </a:r>
            <a:r>
              <a:rPr lang="es-ES" sz="1400" dirty="0" err="1"/>
              <a:t>Atópase</a:t>
            </a:r>
            <a:r>
              <a:rPr lang="es-ES" sz="1400" dirty="0"/>
              <a:t> no centro do Perú. </a:t>
            </a:r>
          </a:p>
          <a:p>
            <a:r>
              <a:rPr lang="es-ES" sz="1400" dirty="0"/>
              <a:t>S. m. </a:t>
            </a:r>
            <a:r>
              <a:rPr lang="es-ES" sz="1400" dirty="0" err="1"/>
              <a:t>urubambensis</a:t>
            </a:r>
            <a:r>
              <a:rPr lang="es-ES" sz="1400" dirty="0"/>
              <a:t>. </a:t>
            </a:r>
            <a:r>
              <a:rPr lang="es-ES" sz="1400" dirty="0" err="1"/>
              <a:t>Atópase</a:t>
            </a:r>
            <a:r>
              <a:rPr lang="es-ES" sz="1400" dirty="0"/>
              <a:t> desde o sur do Perú até o norte de Chile. É o </a:t>
            </a:r>
            <a:r>
              <a:rPr lang="es-ES" sz="1400" dirty="0" err="1"/>
              <a:t>máis</a:t>
            </a:r>
            <a:r>
              <a:rPr lang="es-ES" sz="1400" dirty="0"/>
              <a:t> grande, 14 cm.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bolivianus</a:t>
            </a:r>
            <a:r>
              <a:rPr lang="es-ES" sz="1400" dirty="0"/>
              <a:t>. </a:t>
            </a:r>
            <a:r>
              <a:rPr lang="es-ES" sz="1400" dirty="0" err="1"/>
              <a:t>Atópase</a:t>
            </a:r>
            <a:r>
              <a:rPr lang="es-ES" sz="1400" dirty="0"/>
              <a:t> no oeste do Mato Grosso (Brasil) e en Bolivia. S. m. </a:t>
            </a:r>
            <a:r>
              <a:rPr lang="es-ES" sz="1400" dirty="0" err="1"/>
              <a:t>allenii</a:t>
            </a:r>
            <a:r>
              <a:rPr lang="es-ES" sz="1400" dirty="0"/>
              <a:t>, do </a:t>
            </a:r>
            <a:r>
              <a:rPr lang="es-ES" sz="1400" dirty="0" err="1"/>
              <a:t>sueste</a:t>
            </a:r>
            <a:r>
              <a:rPr lang="es-ES" sz="1400" dirty="0"/>
              <a:t> de Bolivia e do nordeste da </a:t>
            </a:r>
            <a:r>
              <a:rPr lang="es-ES" sz="1400" dirty="0" err="1"/>
              <a:t>Arxentina</a:t>
            </a:r>
            <a:r>
              <a:rPr lang="es-ES" sz="1400" dirty="0"/>
              <a:t>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ictericus</a:t>
            </a:r>
            <a:r>
              <a:rPr lang="es-ES" sz="1400" dirty="0"/>
              <a:t>, do </a:t>
            </a:r>
            <a:r>
              <a:rPr lang="es-ES" sz="1400" dirty="0" err="1"/>
              <a:t>sueste</a:t>
            </a:r>
            <a:r>
              <a:rPr lang="es-ES" sz="1400" dirty="0"/>
              <a:t> e do centro do Brasil até a provincia de Río Negro </a:t>
            </a:r>
            <a:r>
              <a:rPr lang="es-ES" sz="1400" dirty="0" err="1"/>
              <a:t>na</a:t>
            </a:r>
            <a:r>
              <a:rPr lang="es-ES" sz="1400" dirty="0"/>
              <a:t> </a:t>
            </a:r>
            <a:r>
              <a:rPr lang="es-ES" sz="1400" dirty="0" err="1"/>
              <a:t>Arxentina</a:t>
            </a:r>
            <a:r>
              <a:rPr lang="es-ES" sz="1400" dirty="0"/>
              <a:t>, e do leste e do sur do </a:t>
            </a:r>
            <a:r>
              <a:rPr lang="es-ES" sz="1400" dirty="0" err="1"/>
              <a:t>Paraguai</a:t>
            </a:r>
            <a:r>
              <a:rPr lang="es-ES" sz="1400" dirty="0"/>
              <a:t>. </a:t>
            </a:r>
            <a:r>
              <a:rPr lang="es-ES" sz="1400" dirty="0" err="1"/>
              <a:t>Máis</a:t>
            </a:r>
            <a:r>
              <a:rPr lang="es-ES" sz="1400" dirty="0"/>
              <a:t> pequeño.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longirostris</a:t>
            </a:r>
            <a:r>
              <a:rPr lang="es-ES" sz="1400" dirty="0"/>
              <a:t>, de Guyana, o norte do Brasil e do </a:t>
            </a:r>
            <a:r>
              <a:rPr lang="es-ES" sz="1400" dirty="0" err="1"/>
              <a:t>sueste</a:t>
            </a:r>
            <a:r>
              <a:rPr lang="es-ES" sz="1400" dirty="0"/>
              <a:t> de Venezuela. Mide </a:t>
            </a:r>
            <a:r>
              <a:rPr lang="es-ES" sz="1400" dirty="0" err="1"/>
              <a:t>uns</a:t>
            </a:r>
            <a:r>
              <a:rPr lang="es-ES" sz="1400" dirty="0"/>
              <a:t> 13 cm.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tucumanus</a:t>
            </a:r>
            <a:r>
              <a:rPr lang="es-ES" sz="1400" dirty="0"/>
              <a:t>, do noroeste até o centro-oeste da </a:t>
            </a:r>
            <a:r>
              <a:rPr lang="es-ES" sz="1400" dirty="0" err="1"/>
              <a:t>Arxentina</a:t>
            </a:r>
            <a:r>
              <a:rPr lang="es-ES" sz="1400" dirty="0"/>
              <a:t>. Mide </a:t>
            </a:r>
            <a:r>
              <a:rPr lang="es-ES" sz="1400" dirty="0" err="1"/>
              <a:t>uns</a:t>
            </a:r>
            <a:r>
              <a:rPr lang="es-ES" sz="1400" dirty="0"/>
              <a:t> 14 cm. 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hoyi</a:t>
            </a:r>
            <a:r>
              <a:rPr lang="es-ES" sz="1400" dirty="0"/>
              <a:t>, do noroeste da </a:t>
            </a:r>
            <a:r>
              <a:rPr lang="es-ES" sz="1400" dirty="0" err="1"/>
              <a:t>Arxentina</a:t>
            </a:r>
            <a:r>
              <a:rPr lang="es-ES" sz="1400" dirty="0"/>
              <a:t>.</a:t>
            </a:r>
          </a:p>
          <a:p>
            <a:r>
              <a:rPr lang="es-ES" sz="1400" i="1" dirty="0"/>
              <a:t>S. m. </a:t>
            </a:r>
            <a:r>
              <a:rPr lang="es-ES" sz="1400" i="1" dirty="0" err="1"/>
              <a:t>santaecrucis</a:t>
            </a:r>
            <a:r>
              <a:rPr lang="es-ES" sz="1400" dirty="0"/>
              <a:t>, do leste e do Centro de Bolivia.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519904" y="2157624"/>
            <a:ext cx="127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dirty="0"/>
              <a:t>Macho da forma nominal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268894" y="3451195"/>
            <a:ext cx="973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femia</a:t>
            </a:r>
          </a:p>
        </p:txBody>
      </p:sp>
    </p:spTree>
    <p:extLst>
      <p:ext uri="{BB962C8B-B14F-4D97-AF65-F5344CB8AC3E}">
        <p14:creationId xmlns:p14="http://schemas.microsoft.com/office/powerpoint/2010/main" val="15462093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22247" y="4791451"/>
            <a:ext cx="49585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  <a:r>
              <a:rPr lang="pt-BR" b="1" dirty="0" err="1"/>
              <a:t>Xílgaro</a:t>
            </a:r>
            <a:r>
              <a:rPr lang="pt-BR" b="1" dirty="0"/>
              <a:t> de </a:t>
            </a:r>
            <a:r>
              <a:rPr lang="pt-BR" b="1" dirty="0" err="1"/>
              <a:t>cabeza</a:t>
            </a:r>
            <a:r>
              <a:rPr lang="pt-BR" b="1" dirty="0"/>
              <a:t> negra</a:t>
            </a:r>
            <a:r>
              <a:rPr lang="pt-BR" dirty="0"/>
              <a:t> ou </a:t>
            </a:r>
            <a:r>
              <a:rPr lang="pt-BR" b="1" dirty="0" err="1"/>
              <a:t>dominico</a:t>
            </a:r>
            <a:r>
              <a:rPr lang="pt-BR" b="1" dirty="0"/>
              <a:t> </a:t>
            </a:r>
            <a:r>
              <a:rPr lang="pt-BR" b="1" dirty="0" err="1"/>
              <a:t>cabecinegro</a:t>
            </a:r>
            <a:r>
              <a:rPr lang="pt-BR" b="1" dirty="0"/>
              <a:t>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notatus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nos bosques húmidos de </a:t>
            </a:r>
            <a:r>
              <a:rPr lang="pt-BR" dirty="0" err="1"/>
              <a:t>montaña</a:t>
            </a:r>
            <a:r>
              <a:rPr lang="pt-BR" dirty="0"/>
              <a:t> tropicais ou subtropicais de México e América Central: </a:t>
            </a:r>
            <a:r>
              <a:rPr lang="pt-BR" dirty="0" err="1"/>
              <a:t>Belice</a:t>
            </a:r>
            <a:r>
              <a:rPr lang="pt-BR" dirty="0"/>
              <a:t>, El Salvador, Guatemala, Honduras, México e </a:t>
            </a:r>
            <a:r>
              <a:rPr lang="pt-BR" dirty="0" err="1"/>
              <a:t>Nicaragua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18" y="576533"/>
            <a:ext cx="4836637" cy="36274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58974" y="1170878"/>
            <a:ext cx="6246906" cy="468517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6924" y="4204010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8388" y="5856056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881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01514" y="5186427"/>
            <a:ext cx="5142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oliváceo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olivaceus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nos bosques húmidos tropicais montanos e nos matos de </a:t>
            </a:r>
            <a:r>
              <a:rPr lang="pt-BR" dirty="0" err="1"/>
              <a:t>gran</a:t>
            </a:r>
            <a:r>
              <a:rPr lang="pt-BR" dirty="0"/>
              <a:t> altitude da vertente oriental dos Andes do </a:t>
            </a:r>
            <a:r>
              <a:rPr lang="pt-BR" dirty="0" err="1"/>
              <a:t>Perú</a:t>
            </a:r>
            <a:r>
              <a:rPr lang="pt-BR" dirty="0"/>
              <a:t>, </a:t>
            </a:r>
            <a:r>
              <a:rPr lang="pt-BR" dirty="0" err="1"/>
              <a:t>Ecuador</a:t>
            </a:r>
            <a:r>
              <a:rPr lang="pt-BR" dirty="0"/>
              <a:t> e </a:t>
            </a:r>
            <a:r>
              <a:rPr lang="pt-BR" dirty="0" err="1"/>
              <a:t>Bolivia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14" y="151006"/>
            <a:ext cx="6819860" cy="43094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83" y="2305747"/>
            <a:ext cx="5208780" cy="39065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6144" y="6208914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5464" y="4439376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59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7912" y="5072283"/>
            <a:ext cx="49461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dos </a:t>
            </a:r>
            <a:r>
              <a:rPr lang="pt-BR" b="1" dirty="0" err="1"/>
              <a:t>piñeiros</a:t>
            </a:r>
            <a:r>
              <a:rPr lang="pt-BR" b="1" dirty="0"/>
              <a:t>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pinus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parte de América do Norte e </a:t>
            </a:r>
            <a:r>
              <a:rPr lang="pt-BR" dirty="0" err="1"/>
              <a:t>en</a:t>
            </a:r>
            <a:r>
              <a:rPr lang="pt-BR" dirty="0"/>
              <a:t> América Central até Guatemala. </a:t>
            </a:r>
            <a:r>
              <a:rPr lang="pt-BR" dirty="0" err="1"/>
              <a:t>Adoita</a:t>
            </a:r>
            <a:r>
              <a:rPr lang="pt-BR" dirty="0"/>
              <a:t> medir entre 11 e 14 cm.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7912" y="450540"/>
            <a:ext cx="4831470" cy="36085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028" y="829680"/>
            <a:ext cx="6205035" cy="46537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632" y="5483456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1424" y="4059044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340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5229" y="4503298"/>
            <a:ext cx="48085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/>
              <a:t>Xílgaro menor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psaltria</a:t>
            </a:r>
            <a:r>
              <a:rPr lang="gl-ES" dirty="0"/>
              <a:t>). </a:t>
            </a:r>
          </a:p>
          <a:p>
            <a:r>
              <a:rPr lang="gl-ES" dirty="0"/>
              <a:t>Atópase desde o centro dos Estados Unidos até o norte do Perú. Coñécese, segundo a zona polos nomes: </a:t>
            </a:r>
            <a:r>
              <a:rPr lang="gl-ES" dirty="0" err="1"/>
              <a:t>cápita</a:t>
            </a:r>
            <a:r>
              <a:rPr lang="gl-ES" dirty="0"/>
              <a:t> negra, </a:t>
            </a:r>
            <a:r>
              <a:rPr lang="gl-ES" dirty="0" err="1"/>
              <a:t>chinchimbacal</a:t>
            </a:r>
            <a:r>
              <a:rPr lang="gl-ES" dirty="0"/>
              <a:t>, </a:t>
            </a:r>
            <a:r>
              <a:rPr lang="gl-ES" dirty="0" err="1"/>
              <a:t>chirulí</a:t>
            </a:r>
            <a:r>
              <a:rPr lang="gl-ES" dirty="0"/>
              <a:t>, </a:t>
            </a:r>
            <a:r>
              <a:rPr lang="gl-ES" dirty="0" err="1"/>
              <a:t>chisga</a:t>
            </a:r>
            <a:r>
              <a:rPr lang="gl-ES" dirty="0"/>
              <a:t>, </a:t>
            </a:r>
            <a:r>
              <a:rPr lang="gl-ES" dirty="0" err="1"/>
              <a:t>pardillo</a:t>
            </a:r>
            <a:r>
              <a:rPr lang="gl-ES" dirty="0"/>
              <a:t> </a:t>
            </a:r>
            <a:r>
              <a:rPr lang="gl-ES" dirty="0" err="1"/>
              <a:t>pequeño</a:t>
            </a:r>
            <a:r>
              <a:rPr lang="gl-ES" dirty="0"/>
              <a:t>, </a:t>
            </a:r>
            <a:r>
              <a:rPr lang="gl-ES" dirty="0" err="1"/>
              <a:t>jilguerito</a:t>
            </a:r>
            <a:r>
              <a:rPr lang="gl-ES" dirty="0"/>
              <a:t> dominico, </a:t>
            </a:r>
            <a:r>
              <a:rPr lang="gl-ES" dirty="0" err="1"/>
              <a:t>jilguero</a:t>
            </a:r>
            <a:r>
              <a:rPr lang="gl-ES" dirty="0"/>
              <a:t> </a:t>
            </a:r>
            <a:r>
              <a:rPr lang="gl-ES" dirty="0" err="1"/>
              <a:t>aliblanco</a:t>
            </a:r>
            <a:r>
              <a:rPr lang="gl-ES" dirty="0"/>
              <a:t> ou </a:t>
            </a:r>
            <a:r>
              <a:rPr lang="gl-ES" dirty="0" err="1"/>
              <a:t>mozotillo</a:t>
            </a:r>
            <a:r>
              <a:rPr lang="gl-ES" dirty="0"/>
              <a:t> de </a:t>
            </a:r>
            <a:r>
              <a:rPr lang="gl-ES" dirty="0" err="1"/>
              <a:t>charral</a:t>
            </a:r>
            <a:r>
              <a:rPr lang="gl-ES" dirty="0"/>
              <a:t>. Mide entre 10 e 11 </a:t>
            </a:r>
            <a:r>
              <a:rPr lang="gl-ES" dirty="0" err="1"/>
              <a:t>cm</a:t>
            </a:r>
            <a:r>
              <a:rPr lang="gl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37"/>
          <a:stretch/>
        </p:blipFill>
        <p:spPr>
          <a:xfrm>
            <a:off x="265229" y="385401"/>
            <a:ext cx="5232322" cy="35063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3051" y="385401"/>
            <a:ext cx="6368413" cy="546409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563" y="3891775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698" y="5849500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04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9307" y="5375999"/>
            <a:ext cx="5326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</a:t>
            </a:r>
            <a:r>
              <a:rPr lang="pt-BR" b="1" dirty="0" err="1"/>
              <a:t>azafranado</a:t>
            </a:r>
            <a:r>
              <a:rPr lang="pt-BR" b="1" dirty="0"/>
              <a:t>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siemiradzkii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entre o </a:t>
            </a:r>
            <a:r>
              <a:rPr lang="pt-BR" dirty="0" err="1"/>
              <a:t>suroeste</a:t>
            </a:r>
            <a:r>
              <a:rPr lang="pt-BR" dirty="0"/>
              <a:t> do </a:t>
            </a:r>
            <a:r>
              <a:rPr lang="pt-BR" dirty="0" err="1"/>
              <a:t>Ecuador</a:t>
            </a:r>
            <a:r>
              <a:rPr lang="pt-BR" dirty="0"/>
              <a:t> e o noroeste do </a:t>
            </a:r>
            <a:r>
              <a:rPr lang="pt-BR" dirty="0" err="1"/>
              <a:t>Perú</a:t>
            </a:r>
            <a:r>
              <a:rPr lang="pt-BR" dirty="0"/>
              <a:t>. </a:t>
            </a:r>
            <a:r>
              <a:rPr lang="pt-BR" dirty="0" err="1"/>
              <a:t>Coñécese</a:t>
            </a:r>
            <a:r>
              <a:rPr lang="pt-BR" dirty="0"/>
              <a:t> </a:t>
            </a:r>
            <a:r>
              <a:rPr lang="pt-BR" dirty="0" err="1"/>
              <a:t>tamén</a:t>
            </a:r>
            <a:r>
              <a:rPr lang="pt-BR" dirty="0"/>
              <a:t> como </a:t>
            </a:r>
            <a:r>
              <a:rPr lang="pt-BR" dirty="0" err="1"/>
              <a:t>pinero</a:t>
            </a:r>
            <a:r>
              <a:rPr lang="pt-BR" dirty="0"/>
              <a:t> </a:t>
            </a:r>
            <a:r>
              <a:rPr lang="pt-BR" dirty="0" err="1"/>
              <a:t>azafrán</a:t>
            </a:r>
            <a:r>
              <a:rPr lang="pt-BR" dirty="0"/>
              <a:t> ou </a:t>
            </a:r>
            <a:r>
              <a:rPr lang="pt-BR" dirty="0" err="1"/>
              <a:t>lúgano</a:t>
            </a:r>
            <a:r>
              <a:rPr lang="pt-BR" dirty="0"/>
              <a:t> </a:t>
            </a:r>
            <a:r>
              <a:rPr lang="pt-BR" dirty="0" err="1"/>
              <a:t>azafranado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10 a 10,5 cm.</a:t>
            </a:r>
            <a:endParaRPr lang="gl-ES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6486" y="1505413"/>
            <a:ext cx="5534079" cy="4150559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7" y="470450"/>
            <a:ext cx="5708107" cy="428108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3525" y="5655972"/>
            <a:ext cx="1176630" cy="37798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971" y="4751530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732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8186" y="5286789"/>
            <a:ext cx="5393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/>
              <a:t>Xílgaro andino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spinescens</a:t>
            </a:r>
            <a:r>
              <a:rPr lang="gl-ES" dirty="0"/>
              <a:t>). </a:t>
            </a:r>
          </a:p>
          <a:p>
            <a:r>
              <a:rPr lang="gl-ES" dirty="0"/>
              <a:t>Atópase en zonas arboradas abertas e matos de media montaña dos Andes de Colombia, Venezuela e o norte do Ecuador. Mide entre 9,5 e 11 </a:t>
            </a:r>
            <a:r>
              <a:rPr lang="gl-ES" dirty="0" err="1"/>
              <a:t>cm</a:t>
            </a:r>
            <a:r>
              <a:rPr lang="gl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985" y="1326994"/>
            <a:ext cx="5649953" cy="42374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2" t="6431" r="21843" b="15358"/>
          <a:stretch/>
        </p:blipFill>
        <p:spPr>
          <a:xfrm>
            <a:off x="791736" y="384718"/>
            <a:ext cx="5129562" cy="44778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8808" y="5564459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0995" y="4862611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267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1807" y="512598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/>
              <a:t>Úbalo</a:t>
            </a:r>
            <a:r>
              <a:rPr lang="pt-BR" dirty="0"/>
              <a:t> 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spinus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na </a:t>
            </a:r>
            <a:r>
              <a:rPr lang="pt-BR" dirty="0" err="1"/>
              <a:t>meirande</a:t>
            </a:r>
            <a:r>
              <a:rPr lang="pt-BR" dirty="0"/>
              <a:t> parte de </a:t>
            </a:r>
            <a:r>
              <a:rPr lang="pt-BR" dirty="0" err="1"/>
              <a:t>Eurasia</a:t>
            </a:r>
            <a:r>
              <a:rPr lang="pt-BR" dirty="0"/>
              <a:t>. É </a:t>
            </a:r>
            <a:r>
              <a:rPr lang="pt-BR" dirty="0" err="1"/>
              <a:t>común</a:t>
            </a:r>
            <a:r>
              <a:rPr lang="pt-BR" dirty="0"/>
              <a:t> nas zonas </a:t>
            </a:r>
            <a:r>
              <a:rPr lang="pt-BR" dirty="0" err="1"/>
              <a:t>boscosas</a:t>
            </a:r>
            <a:r>
              <a:rPr lang="pt-BR" dirty="0"/>
              <a:t>, tanto de coníferas como </a:t>
            </a:r>
            <a:r>
              <a:rPr lang="pt-BR" dirty="0" err="1"/>
              <a:t>en</a:t>
            </a:r>
            <a:r>
              <a:rPr lang="pt-BR" dirty="0"/>
              <a:t> bosques </a:t>
            </a:r>
            <a:r>
              <a:rPr lang="pt-BR" dirty="0" err="1"/>
              <a:t>mixtos</a:t>
            </a:r>
            <a:r>
              <a:rPr lang="pt-BR" dirty="0"/>
              <a:t>, onde se alimenta de sementes. </a:t>
            </a:r>
            <a:r>
              <a:rPr lang="pt-BR" dirty="0" err="1"/>
              <a:t>Coñécese</a:t>
            </a:r>
            <a:r>
              <a:rPr lang="pt-BR" dirty="0"/>
              <a:t> </a:t>
            </a:r>
            <a:r>
              <a:rPr lang="pt-BR" dirty="0" err="1"/>
              <a:t>co</a:t>
            </a:r>
            <a:r>
              <a:rPr lang="pt-BR" dirty="0"/>
              <a:t> nome de </a:t>
            </a:r>
            <a:r>
              <a:rPr lang="pt-BR" dirty="0" err="1"/>
              <a:t>lúgano</a:t>
            </a:r>
            <a:r>
              <a:rPr lang="pt-BR" dirty="0"/>
              <a:t>, </a:t>
            </a:r>
            <a:r>
              <a:rPr lang="pt-BR" dirty="0" err="1"/>
              <a:t>lugano</a:t>
            </a:r>
            <a:r>
              <a:rPr lang="pt-BR" dirty="0"/>
              <a:t> ou </a:t>
            </a:r>
            <a:r>
              <a:rPr lang="pt-BR" dirty="0" err="1"/>
              <a:t>xílgaro</a:t>
            </a:r>
            <a:r>
              <a:rPr lang="pt-BR" dirty="0"/>
              <a:t> </a:t>
            </a:r>
            <a:r>
              <a:rPr lang="pt-BR" dirty="0" err="1"/>
              <a:t>lúgano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de 11 a 12 cm.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664" y="1561171"/>
            <a:ext cx="5117799" cy="38383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07" y="769434"/>
            <a:ext cx="5965805" cy="39809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724" y="5564147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892" y="4741905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12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3025" y="5603709"/>
            <a:ext cx="116344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/>
              <a:t>Para logo </a:t>
            </a:r>
            <a:r>
              <a:rPr lang="pt-BR" sz="2800" b="1" dirty="0" err="1"/>
              <a:t>traérvolo</a:t>
            </a:r>
            <a:r>
              <a:rPr lang="pt-BR" sz="2800" b="1" dirty="0"/>
              <a:t> a ver, todo </a:t>
            </a:r>
            <a:r>
              <a:rPr lang="pt-BR" sz="2800" b="1" dirty="0" err="1"/>
              <a:t>xunto</a:t>
            </a:r>
            <a:r>
              <a:rPr lang="pt-BR" sz="2800" b="1" dirty="0"/>
              <a:t> e ordenado, </a:t>
            </a:r>
          </a:p>
          <a:p>
            <a:pPr algn="ctr"/>
            <a:r>
              <a:rPr lang="pt-BR" sz="2800" b="1" dirty="0"/>
              <a:t>armado </a:t>
            </a:r>
            <a:r>
              <a:rPr lang="pt-BR" sz="2800" b="1" dirty="0" err="1"/>
              <a:t>en</a:t>
            </a:r>
            <a:r>
              <a:rPr lang="pt-BR" sz="2800" b="1" dirty="0"/>
              <a:t> algo ao </a:t>
            </a:r>
            <a:r>
              <a:rPr lang="pt-BR" sz="2800" b="1" dirty="0" err="1"/>
              <a:t>xeito</a:t>
            </a:r>
            <a:r>
              <a:rPr lang="pt-BR" sz="2800" b="1" dirty="0"/>
              <a:t>, para que </a:t>
            </a:r>
            <a:r>
              <a:rPr lang="pt-BR" sz="2800" b="1" dirty="0" err="1"/>
              <a:t>poidades</a:t>
            </a:r>
            <a:r>
              <a:rPr lang="pt-BR" sz="2800" b="1" dirty="0"/>
              <a:t> </a:t>
            </a:r>
            <a:r>
              <a:rPr lang="pt-BR" sz="2800" b="1" dirty="0" err="1"/>
              <a:t>gozalo</a:t>
            </a:r>
            <a:r>
              <a:rPr lang="pt-BR" sz="2800" b="1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83" y="560977"/>
            <a:ext cx="9322420" cy="504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468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7359" y="1038284"/>
            <a:ext cx="6628005" cy="49710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06398" y="4793451"/>
            <a:ext cx="43118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tibetano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thibetanus</a:t>
            </a:r>
            <a:r>
              <a:rPr lang="pt-BR" dirty="0"/>
              <a:t>).</a:t>
            </a:r>
          </a:p>
          <a:p>
            <a:r>
              <a:rPr lang="pt-BR" dirty="0" err="1"/>
              <a:t>Atópase</a:t>
            </a:r>
            <a:r>
              <a:rPr lang="pt-BR" dirty="0"/>
              <a:t> nos bosques temperados </a:t>
            </a:r>
            <a:r>
              <a:rPr lang="pt-BR" dirty="0" err="1"/>
              <a:t>mixtos</a:t>
            </a:r>
            <a:r>
              <a:rPr lang="pt-BR" dirty="0"/>
              <a:t> do leste da meseta tibetana e o Himalaia: Nepal, </a:t>
            </a:r>
            <a:r>
              <a:rPr lang="pt-BR" dirty="0" err="1"/>
              <a:t>suroeste</a:t>
            </a:r>
            <a:r>
              <a:rPr lang="pt-BR" dirty="0"/>
              <a:t> de China e norte de </a:t>
            </a:r>
            <a:r>
              <a:rPr lang="pt-BR" dirty="0" err="1"/>
              <a:t>Birmania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uns 12 cm.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8" y="611459"/>
            <a:ext cx="4581912" cy="34364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344" y="4047893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8976" y="6009288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54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3159" y="2629433"/>
            <a:ext cx="5521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</a:t>
            </a:r>
            <a:r>
              <a:rPr lang="pt-BR" b="1" dirty="0" err="1"/>
              <a:t>ianqui</a:t>
            </a:r>
            <a:r>
              <a:rPr lang="pt-BR" b="1" dirty="0"/>
              <a:t>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tristis</a:t>
            </a:r>
            <a:r>
              <a:rPr lang="pt-BR" dirty="0"/>
              <a:t>). </a:t>
            </a:r>
          </a:p>
          <a:p>
            <a:r>
              <a:rPr lang="pt-BR" dirty="0"/>
              <a:t>Está presente na maior parte de </a:t>
            </a:r>
            <a:r>
              <a:rPr lang="pt-BR" dirty="0" err="1"/>
              <a:t>Norteamérica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de 11 a 13 cm.</a:t>
            </a:r>
          </a:p>
          <a:p>
            <a:r>
              <a:rPr lang="pt-BR" dirty="0" err="1"/>
              <a:t>Recoñécenselle</a:t>
            </a:r>
            <a:r>
              <a:rPr lang="pt-BR" dirty="0"/>
              <a:t> </a:t>
            </a:r>
            <a:r>
              <a:rPr lang="pt-BR" dirty="0" err="1"/>
              <a:t>catro</a:t>
            </a:r>
            <a:r>
              <a:rPr lang="pt-BR" dirty="0"/>
              <a:t> </a:t>
            </a:r>
            <a:r>
              <a:rPr lang="pt-BR" dirty="0" err="1"/>
              <a:t>subespecies</a:t>
            </a:r>
            <a:r>
              <a:rPr lang="pt-BR" dirty="0"/>
              <a:t>:</a:t>
            </a:r>
          </a:p>
          <a:p>
            <a:r>
              <a:rPr lang="pt-BR" sz="1400" i="1" dirty="0"/>
              <a:t>C. t. </a:t>
            </a:r>
            <a:r>
              <a:rPr lang="pt-BR" sz="1400" i="1" dirty="0" err="1"/>
              <a:t>tristis</a:t>
            </a:r>
            <a:r>
              <a:rPr lang="pt-BR" sz="1400" dirty="0"/>
              <a:t>. A </a:t>
            </a:r>
            <a:r>
              <a:rPr lang="pt-BR" sz="1400" dirty="0" err="1"/>
              <a:t>máis</a:t>
            </a:r>
            <a:r>
              <a:rPr lang="pt-BR" sz="1400" dirty="0"/>
              <a:t> </a:t>
            </a:r>
            <a:r>
              <a:rPr lang="pt-BR" sz="1400" dirty="0" err="1"/>
              <a:t>común</a:t>
            </a:r>
            <a:r>
              <a:rPr lang="pt-BR" sz="1400" dirty="0"/>
              <a:t>. </a:t>
            </a:r>
            <a:r>
              <a:rPr lang="pt-BR" sz="1400" dirty="0" err="1"/>
              <a:t>Atópase</a:t>
            </a:r>
            <a:r>
              <a:rPr lang="pt-BR" sz="1400" dirty="0"/>
              <a:t> desde o </a:t>
            </a:r>
            <a:r>
              <a:rPr lang="pt-BR" sz="1400" dirty="0" err="1"/>
              <a:t>sur</a:t>
            </a:r>
            <a:r>
              <a:rPr lang="pt-BR" sz="1400" dirty="0"/>
              <a:t> de Canadá até Colorado, no </a:t>
            </a:r>
            <a:r>
              <a:rPr lang="pt-BR" sz="1400" dirty="0" err="1"/>
              <a:t>verán</a:t>
            </a:r>
            <a:r>
              <a:rPr lang="pt-BR" sz="1400" dirty="0"/>
              <a:t> chega a Carolina do </a:t>
            </a:r>
            <a:r>
              <a:rPr lang="pt-BR" sz="1400" dirty="0" err="1"/>
              <a:t>Sur</a:t>
            </a:r>
            <a:r>
              <a:rPr lang="pt-BR" sz="1400" dirty="0"/>
              <a:t>. </a:t>
            </a:r>
            <a:r>
              <a:rPr lang="pt-BR" sz="1400" dirty="0" err="1"/>
              <a:t>Pasa</a:t>
            </a:r>
            <a:r>
              <a:rPr lang="pt-BR" sz="1400" dirty="0"/>
              <a:t> o inverno </a:t>
            </a:r>
            <a:r>
              <a:rPr lang="pt-BR" sz="1400" dirty="0" err="1"/>
              <a:t>máis</a:t>
            </a:r>
            <a:r>
              <a:rPr lang="pt-BR" sz="1400" dirty="0"/>
              <a:t> ao </a:t>
            </a:r>
            <a:r>
              <a:rPr lang="pt-BR" sz="1400" dirty="0" err="1"/>
              <a:t>sur</a:t>
            </a:r>
            <a:r>
              <a:rPr lang="pt-BR" sz="1400" dirty="0"/>
              <a:t>, chegando a Florida e a México.</a:t>
            </a:r>
          </a:p>
          <a:p>
            <a:r>
              <a:rPr lang="pt-BR" sz="1400" i="1" dirty="0"/>
              <a:t>C. t. </a:t>
            </a:r>
            <a:r>
              <a:rPr lang="pt-BR" sz="1400" i="1" dirty="0" err="1"/>
              <a:t>pallidus</a:t>
            </a:r>
            <a:r>
              <a:rPr lang="pt-BR" sz="1400" dirty="0"/>
              <a:t>. É </a:t>
            </a:r>
            <a:r>
              <a:rPr lang="pt-BR" sz="1400" dirty="0" err="1"/>
              <a:t>un</a:t>
            </a:r>
            <a:r>
              <a:rPr lang="pt-BR" sz="1400" dirty="0"/>
              <a:t> pouco </a:t>
            </a:r>
            <a:r>
              <a:rPr lang="pt-BR" sz="1400" dirty="0" err="1"/>
              <a:t>máis</a:t>
            </a:r>
            <a:r>
              <a:rPr lang="pt-BR" sz="1400" dirty="0"/>
              <a:t> grande que </a:t>
            </a:r>
            <a:r>
              <a:rPr lang="pt-BR" sz="1400" i="1" dirty="0"/>
              <a:t>C. t. </a:t>
            </a:r>
            <a:r>
              <a:rPr lang="pt-BR" sz="1400" i="1" dirty="0" err="1"/>
              <a:t>tristis</a:t>
            </a:r>
            <a:r>
              <a:rPr lang="pt-BR" sz="1400" i="1" dirty="0"/>
              <a:t> </a:t>
            </a:r>
            <a:r>
              <a:rPr lang="pt-BR" sz="1400" dirty="0"/>
              <a:t>e </a:t>
            </a:r>
            <a:r>
              <a:rPr lang="pt-BR" sz="1400" dirty="0" err="1"/>
              <a:t>ten</a:t>
            </a:r>
            <a:r>
              <a:rPr lang="pt-BR" sz="1400" dirty="0"/>
              <a:t> as cores </a:t>
            </a:r>
            <a:r>
              <a:rPr lang="pt-BR" sz="1400" dirty="0" err="1"/>
              <a:t>máis</a:t>
            </a:r>
            <a:r>
              <a:rPr lang="pt-BR" sz="1400" dirty="0"/>
              <a:t> </a:t>
            </a:r>
            <a:r>
              <a:rPr lang="pt-BR" sz="1400" dirty="0" err="1"/>
              <a:t>craras</a:t>
            </a:r>
            <a:r>
              <a:rPr lang="pt-BR" sz="1400" dirty="0"/>
              <a:t> e, o macho, a parte escura da </a:t>
            </a:r>
            <a:r>
              <a:rPr lang="pt-BR" sz="1400" dirty="0" err="1"/>
              <a:t>cabeza</a:t>
            </a:r>
            <a:r>
              <a:rPr lang="pt-BR" sz="1400" dirty="0"/>
              <a:t> </a:t>
            </a:r>
            <a:r>
              <a:rPr lang="pt-BR" sz="1400" dirty="0" err="1"/>
              <a:t>máis</a:t>
            </a:r>
            <a:r>
              <a:rPr lang="pt-BR" sz="1400" dirty="0"/>
              <a:t> grande. </a:t>
            </a:r>
            <a:r>
              <a:rPr lang="pt-BR" sz="1400" dirty="0" err="1"/>
              <a:t>Atópase</a:t>
            </a:r>
            <a:r>
              <a:rPr lang="pt-BR" sz="1400" dirty="0"/>
              <a:t> na Columbia </a:t>
            </a:r>
            <a:r>
              <a:rPr lang="pt-BR" sz="1400" dirty="0" err="1"/>
              <a:t>Británica</a:t>
            </a:r>
            <a:r>
              <a:rPr lang="pt-BR" sz="1400" dirty="0"/>
              <a:t> e no oeste de Ontario chegando até </a:t>
            </a:r>
            <a:r>
              <a:rPr lang="pt-BR" sz="1400" dirty="0" err="1"/>
              <a:t>Oregón</a:t>
            </a:r>
            <a:r>
              <a:rPr lang="pt-BR" sz="1400" dirty="0"/>
              <a:t>. no inverno baixa até </a:t>
            </a:r>
            <a:r>
              <a:rPr lang="pt-BR" sz="1400" dirty="0" err="1"/>
              <a:t>California</a:t>
            </a:r>
            <a:r>
              <a:rPr lang="pt-BR" sz="1400" dirty="0"/>
              <a:t> e México.</a:t>
            </a:r>
          </a:p>
          <a:p>
            <a:r>
              <a:rPr lang="pt-BR" sz="1400" i="1" dirty="0"/>
              <a:t>C. t. </a:t>
            </a:r>
            <a:r>
              <a:rPr lang="pt-BR" sz="1400" i="1" dirty="0" err="1"/>
              <a:t>jewetti</a:t>
            </a:r>
            <a:r>
              <a:rPr lang="pt-BR" sz="1400" dirty="0"/>
              <a:t>. É o </a:t>
            </a:r>
            <a:r>
              <a:rPr lang="pt-BR" sz="1400" dirty="0" err="1"/>
              <a:t>máis</a:t>
            </a:r>
            <a:r>
              <a:rPr lang="pt-BR" sz="1400" dirty="0"/>
              <a:t> pequeno e escuro. </a:t>
            </a:r>
            <a:r>
              <a:rPr lang="pt-BR" sz="1400" dirty="0" err="1"/>
              <a:t>Atópase</a:t>
            </a:r>
            <a:r>
              <a:rPr lang="pt-BR" sz="1400" dirty="0"/>
              <a:t> desde a Columbia </a:t>
            </a:r>
            <a:r>
              <a:rPr lang="pt-BR" sz="1400" dirty="0" err="1"/>
              <a:t>Británica</a:t>
            </a:r>
            <a:r>
              <a:rPr lang="pt-BR" sz="1400" dirty="0"/>
              <a:t> até o norte de </a:t>
            </a:r>
            <a:r>
              <a:rPr lang="pt-BR" sz="1400" dirty="0" err="1"/>
              <a:t>California</a:t>
            </a:r>
            <a:r>
              <a:rPr lang="pt-BR" sz="1400" dirty="0"/>
              <a:t>, coincidindo </a:t>
            </a:r>
            <a:r>
              <a:rPr lang="pt-BR" sz="1400" dirty="0" err="1"/>
              <a:t>en</a:t>
            </a:r>
            <a:r>
              <a:rPr lang="pt-BR" sz="1400" dirty="0"/>
              <a:t> parte </a:t>
            </a:r>
            <a:r>
              <a:rPr lang="pt-BR" sz="1400" dirty="0" err="1"/>
              <a:t>con</a:t>
            </a:r>
            <a:r>
              <a:rPr lang="pt-BR" sz="1400" dirty="0"/>
              <a:t> </a:t>
            </a:r>
            <a:r>
              <a:rPr lang="pt-BR" sz="1400" i="1" dirty="0"/>
              <a:t>C. t. </a:t>
            </a:r>
            <a:r>
              <a:rPr lang="pt-BR" sz="1400" i="1" dirty="0" err="1"/>
              <a:t>pallidus</a:t>
            </a:r>
            <a:r>
              <a:rPr lang="pt-BR" sz="1400" dirty="0"/>
              <a:t>.</a:t>
            </a:r>
          </a:p>
          <a:p>
            <a:r>
              <a:rPr lang="pt-BR" sz="1400" i="1" dirty="0"/>
              <a:t>C. t. </a:t>
            </a:r>
            <a:r>
              <a:rPr lang="pt-BR" sz="1400" i="1" dirty="0" err="1"/>
              <a:t>salicamans</a:t>
            </a:r>
            <a:r>
              <a:rPr lang="pt-BR" sz="1400" dirty="0"/>
              <a:t>. No </a:t>
            </a:r>
            <a:r>
              <a:rPr lang="pt-BR" sz="1400" dirty="0" err="1"/>
              <a:t>verán</a:t>
            </a:r>
            <a:r>
              <a:rPr lang="pt-BR" sz="1400" dirty="0"/>
              <a:t> </a:t>
            </a:r>
            <a:r>
              <a:rPr lang="pt-BR" sz="1400" dirty="0" err="1"/>
              <a:t>atópase</a:t>
            </a:r>
            <a:r>
              <a:rPr lang="pt-BR" sz="1400" dirty="0"/>
              <a:t> ao oeste da Serra Nevada e na Baixa </a:t>
            </a:r>
            <a:r>
              <a:rPr lang="pt-BR" sz="1400" dirty="0" err="1"/>
              <a:t>California</a:t>
            </a:r>
            <a:r>
              <a:rPr lang="pt-BR" sz="1400" dirty="0"/>
              <a:t> e chega aos desertos de Mojave e Colorado no inverno. No inverno </a:t>
            </a:r>
            <a:r>
              <a:rPr lang="pt-BR" sz="1400" dirty="0" err="1"/>
              <a:t>ten</a:t>
            </a:r>
            <a:r>
              <a:rPr lang="pt-BR" sz="1400" dirty="0"/>
              <a:t> cores </a:t>
            </a:r>
            <a:r>
              <a:rPr lang="pt-BR" sz="1400" dirty="0" err="1"/>
              <a:t>máis</a:t>
            </a:r>
            <a:r>
              <a:rPr lang="pt-BR" sz="1400" dirty="0"/>
              <a:t> </a:t>
            </a:r>
            <a:r>
              <a:rPr lang="pt-BR" sz="1400" dirty="0" err="1"/>
              <a:t>castañas</a:t>
            </a:r>
            <a:r>
              <a:rPr lang="pt-BR" sz="1400" dirty="0"/>
              <a:t> que o resto das </a:t>
            </a:r>
            <a:r>
              <a:rPr lang="pt-BR" sz="1400" dirty="0" err="1"/>
              <a:t>subespecies</a:t>
            </a:r>
            <a:r>
              <a:rPr lang="pt-BR" sz="1400" dirty="0"/>
              <a:t> e no </a:t>
            </a:r>
            <a:r>
              <a:rPr lang="pt-BR" sz="1400" dirty="0" err="1"/>
              <a:t>verán</a:t>
            </a:r>
            <a:r>
              <a:rPr lang="pt-BR" sz="1400" dirty="0"/>
              <a:t> a parte negra da </a:t>
            </a:r>
            <a:r>
              <a:rPr lang="pt-BR" sz="1400" dirty="0" err="1"/>
              <a:t>cabeza</a:t>
            </a:r>
            <a:r>
              <a:rPr lang="pt-BR" sz="1400" dirty="0"/>
              <a:t> do macho é </a:t>
            </a:r>
            <a:r>
              <a:rPr lang="pt-BR" sz="1400" dirty="0" err="1"/>
              <a:t>máis</a:t>
            </a:r>
            <a:r>
              <a:rPr lang="pt-BR" sz="1400" dirty="0"/>
              <a:t> pequena.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39" y="478857"/>
            <a:ext cx="2732576" cy="20494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5" y="478857"/>
            <a:ext cx="2636644" cy="197748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902" y="478857"/>
            <a:ext cx="5941853" cy="59418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639" y="6420710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699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6507" y="5147131"/>
            <a:ext cx="61207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b="1" dirty="0"/>
              <a:t>Xílgaro </a:t>
            </a:r>
            <a:r>
              <a:rPr lang="gl-ES" b="1" dirty="0" err="1"/>
              <a:t>cordillerano</a:t>
            </a:r>
            <a:r>
              <a:rPr lang="gl-ES" b="1" dirty="0"/>
              <a:t> </a:t>
            </a:r>
            <a:r>
              <a:rPr lang="gl-ES" dirty="0"/>
              <a:t>(</a:t>
            </a:r>
            <a:r>
              <a:rPr lang="gl-ES" b="1" i="1" dirty="0" err="1"/>
              <a:t>Spinus</a:t>
            </a:r>
            <a:r>
              <a:rPr lang="gl-ES" b="1" i="1" dirty="0"/>
              <a:t> </a:t>
            </a:r>
            <a:r>
              <a:rPr lang="gl-ES" b="1" i="1" dirty="0" err="1"/>
              <a:t>uropygialis</a:t>
            </a:r>
            <a:r>
              <a:rPr lang="gl-ES" dirty="0"/>
              <a:t>). </a:t>
            </a:r>
          </a:p>
          <a:p>
            <a:r>
              <a:rPr lang="gl-ES" dirty="0"/>
              <a:t>Atópase nos bosques húmidos das montañas tropicais e subtropicais e nos matos de gran altitude dos Andes da Arxentina, Bolivia, Chile e o Perú. Coñécese cos nomes de </a:t>
            </a:r>
            <a:r>
              <a:rPr lang="gl-ES" dirty="0" err="1"/>
              <a:t>jilguero</a:t>
            </a:r>
            <a:r>
              <a:rPr lang="gl-ES" dirty="0"/>
              <a:t> </a:t>
            </a:r>
            <a:r>
              <a:rPr lang="gl-ES" dirty="0" err="1"/>
              <a:t>cordillerano</a:t>
            </a:r>
            <a:r>
              <a:rPr lang="gl-ES" dirty="0"/>
              <a:t> ou </a:t>
            </a:r>
            <a:r>
              <a:rPr lang="gl-ES" dirty="0" err="1"/>
              <a:t>cabecitanegra</a:t>
            </a:r>
            <a:r>
              <a:rPr lang="gl-ES" dirty="0"/>
              <a:t> andino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015" y="814534"/>
            <a:ext cx="5277584" cy="39581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07" y="377343"/>
            <a:ext cx="5473932" cy="410544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1041" y="4804966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2819" y="4482792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15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6672" y="516590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de ventre amarelo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xanthogastrus</a:t>
            </a:r>
            <a:r>
              <a:rPr lang="pt-BR" dirty="0"/>
              <a:t>). </a:t>
            </a:r>
          </a:p>
          <a:p>
            <a:r>
              <a:rPr lang="pt-BR" dirty="0" err="1"/>
              <a:t>Cría</a:t>
            </a:r>
            <a:r>
              <a:rPr lang="pt-BR" dirty="0"/>
              <a:t> nos bosques de </a:t>
            </a:r>
            <a:r>
              <a:rPr lang="pt-BR" dirty="0" err="1"/>
              <a:t>carballos</a:t>
            </a:r>
            <a:r>
              <a:rPr lang="pt-BR" dirty="0"/>
              <a:t> de </a:t>
            </a:r>
            <a:r>
              <a:rPr lang="pt-BR" dirty="0" err="1"/>
              <a:t>montaña</a:t>
            </a:r>
            <a:r>
              <a:rPr lang="pt-BR" dirty="0"/>
              <a:t>, por </a:t>
            </a:r>
            <a:r>
              <a:rPr lang="pt-BR" dirty="0" err="1"/>
              <a:t>enriba</a:t>
            </a:r>
            <a:r>
              <a:rPr lang="pt-BR" dirty="0"/>
              <a:t> dos 800 m, desde Costa Rica ao norte de </a:t>
            </a:r>
            <a:r>
              <a:rPr lang="pt-BR" dirty="0" err="1"/>
              <a:t>Bolivia</a:t>
            </a:r>
            <a:r>
              <a:rPr lang="pt-BR" dirty="0"/>
              <a:t> e as terras altas do noroeste de Venezuela. </a:t>
            </a:r>
            <a:r>
              <a:rPr lang="pt-BR" dirty="0" err="1"/>
              <a:t>Coñécese</a:t>
            </a:r>
            <a:r>
              <a:rPr lang="pt-BR" dirty="0"/>
              <a:t> cos nomes de </a:t>
            </a:r>
            <a:r>
              <a:rPr lang="pt-BR" dirty="0" err="1"/>
              <a:t>jilguero</a:t>
            </a:r>
            <a:r>
              <a:rPr lang="pt-BR" dirty="0"/>
              <a:t> </a:t>
            </a:r>
            <a:r>
              <a:rPr lang="pt-BR" dirty="0" err="1"/>
              <a:t>ventriamarillo</a:t>
            </a:r>
            <a:r>
              <a:rPr lang="pt-BR" dirty="0"/>
              <a:t> ou </a:t>
            </a:r>
            <a:r>
              <a:rPr lang="pt-BR" dirty="0" err="1"/>
              <a:t>jilguero</a:t>
            </a:r>
            <a:r>
              <a:rPr lang="pt-BR" dirty="0"/>
              <a:t> </a:t>
            </a:r>
            <a:r>
              <a:rPr lang="pt-BR" dirty="0" err="1"/>
              <a:t>pechinegro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83"/>
          <a:stretch/>
        </p:blipFill>
        <p:spPr>
          <a:xfrm flipH="1">
            <a:off x="6612672" y="817861"/>
            <a:ext cx="5205297" cy="39243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98" y="817861"/>
            <a:ext cx="5217454" cy="39130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016" y="4789658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633" y="4730952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926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30172" y="5860186"/>
            <a:ext cx="5516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de cara amarela </a:t>
            </a:r>
            <a:r>
              <a:rPr lang="pt-BR" dirty="0"/>
              <a:t>(</a:t>
            </a:r>
            <a:r>
              <a:rPr lang="pt-BR" b="1" i="1" dirty="0" err="1"/>
              <a:t>Spinus</a:t>
            </a:r>
            <a:r>
              <a:rPr lang="pt-BR" b="1" i="1" dirty="0"/>
              <a:t> </a:t>
            </a:r>
            <a:r>
              <a:rPr lang="pt-BR" b="1" i="1" dirty="0" err="1"/>
              <a:t>yarrellii</a:t>
            </a:r>
            <a:r>
              <a:rPr lang="pt-BR" dirty="0"/>
              <a:t>). </a:t>
            </a:r>
          </a:p>
          <a:p>
            <a:r>
              <a:rPr lang="pt-BR" dirty="0" err="1"/>
              <a:t>Atópase</a:t>
            </a:r>
            <a:r>
              <a:rPr lang="pt-BR" dirty="0"/>
              <a:t> no Brasil e no norte de Venezuela.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309" y="1571158"/>
            <a:ext cx="5273985" cy="38101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510" y="1092820"/>
            <a:ext cx="5835989" cy="37022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940" y="5381261"/>
            <a:ext cx="1176630" cy="37798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201" y="4795025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372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60087" y="3507279"/>
            <a:ext cx="9322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... E a maiores dos que levamos visto até aqui, </a:t>
            </a:r>
            <a:r>
              <a:rPr lang="pt-BR" sz="2400" dirty="0" err="1"/>
              <a:t>tamén</a:t>
            </a:r>
            <a:r>
              <a:rPr lang="pt-BR" sz="2400" dirty="0"/>
              <a:t> se </a:t>
            </a:r>
            <a:r>
              <a:rPr lang="pt-BR" sz="2400" dirty="0" err="1"/>
              <a:t>lle</a:t>
            </a:r>
            <a:r>
              <a:rPr lang="pt-BR" sz="2400" dirty="0"/>
              <a:t> chama </a:t>
            </a:r>
            <a:r>
              <a:rPr lang="pt-BR" sz="2400" dirty="0" err="1"/>
              <a:t>xílgaros</a:t>
            </a:r>
            <a:r>
              <a:rPr lang="pt-BR" sz="2400" dirty="0"/>
              <a:t> a </a:t>
            </a:r>
            <a:r>
              <a:rPr lang="pt-BR" sz="2400" dirty="0" err="1"/>
              <a:t>paxaros</a:t>
            </a:r>
            <a:r>
              <a:rPr lang="pt-BR" sz="2400" dirty="0"/>
              <a:t> de outras </a:t>
            </a:r>
            <a:r>
              <a:rPr lang="pt-BR" sz="2400" dirty="0" err="1"/>
              <a:t>familias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072298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011916" y="4249552"/>
            <a:ext cx="4909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b="1" dirty="0"/>
              <a:t>Xílgaro dourado</a:t>
            </a:r>
            <a:r>
              <a:rPr lang="gl-ES" sz="1400" dirty="0"/>
              <a:t>. </a:t>
            </a:r>
            <a:r>
              <a:rPr lang="gl-ES" sz="1400" b="1" i="1" dirty="0" err="1"/>
              <a:t>Sicalis</a:t>
            </a:r>
            <a:r>
              <a:rPr lang="gl-ES" sz="1400" b="1" i="1" dirty="0"/>
              <a:t> </a:t>
            </a:r>
            <a:r>
              <a:rPr lang="gl-ES" sz="1400" b="1" i="1" dirty="0" err="1"/>
              <a:t>flaveola</a:t>
            </a:r>
            <a:r>
              <a:rPr lang="gl-ES" sz="1400" dirty="0"/>
              <a:t>. América do Sur. En espazos abertos secos, incluídos cultivos e áreas poboadas.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63447" y="845487"/>
            <a:ext cx="5368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dirty="0"/>
              <a:t>Os paxaros do xénero </a:t>
            </a:r>
            <a:r>
              <a:rPr lang="gl-ES" i="1" dirty="0" err="1"/>
              <a:t>Sicalis</a:t>
            </a:r>
            <a:r>
              <a:rPr lang="gl-ES" dirty="0"/>
              <a:t> (da familia </a:t>
            </a:r>
            <a:r>
              <a:rPr lang="gl-ES" i="1" dirty="0" err="1"/>
              <a:t>Thraupidae</a:t>
            </a:r>
            <a:r>
              <a:rPr lang="gl-ES" dirty="0"/>
              <a:t>), os </a:t>
            </a:r>
            <a:r>
              <a:rPr lang="gl-ES" dirty="0" err="1"/>
              <a:t>chirigües</a:t>
            </a:r>
            <a:r>
              <a:rPr lang="gl-ES" dirty="0"/>
              <a:t>, tamén son coñecidos co nome de xílgaros e canarios. Son trece especies nativas da América tropical, que se atopan desde o sur de México até o sur da Patagonia na Arxentina e en Chile. </a:t>
            </a:r>
          </a:p>
          <a:p>
            <a:r>
              <a:rPr lang="gl-ES" dirty="0"/>
              <a:t>Miden entre 11,5 e 15 </a:t>
            </a:r>
            <a:r>
              <a:rPr lang="gl-ES" dirty="0" err="1"/>
              <a:t>cm</a:t>
            </a:r>
            <a:r>
              <a:rPr lang="gl-ES" dirty="0"/>
              <a:t> e son maiormente de cores amarelas. 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auriventris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grande)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citrina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citrino)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columbiana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</a:t>
            </a:r>
            <a:r>
              <a:rPr lang="gl-ES" dirty="0" err="1"/>
              <a:t>frentinaranja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flaveola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azafranado)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lebruni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austral)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lutea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</a:t>
            </a:r>
            <a:r>
              <a:rPr lang="gl-ES" dirty="0" err="1"/>
              <a:t>puneño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luteocephala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</a:t>
            </a:r>
            <a:r>
              <a:rPr lang="gl-ES" dirty="0" err="1"/>
              <a:t>cabecigualdo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luteola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</a:t>
            </a:r>
            <a:r>
              <a:rPr lang="gl-ES" dirty="0" err="1"/>
              <a:t>sabanero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mendozae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de monte)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olivascens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oliváceo)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raimondii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de </a:t>
            </a:r>
            <a:r>
              <a:rPr lang="gl-ES" dirty="0" err="1"/>
              <a:t>Raimondi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taczanowskii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de </a:t>
            </a:r>
            <a:r>
              <a:rPr lang="gl-ES" dirty="0" err="1"/>
              <a:t>Taczanowski</a:t>
            </a:r>
            <a:r>
              <a:rPr lang="gl-ES" dirty="0"/>
              <a:t>)</a:t>
            </a:r>
          </a:p>
          <a:p>
            <a:r>
              <a:rPr lang="gl-ES" i="1" dirty="0" err="1"/>
              <a:t>Sicalis</a:t>
            </a:r>
            <a:r>
              <a:rPr lang="gl-ES" i="1" dirty="0"/>
              <a:t> </a:t>
            </a:r>
            <a:r>
              <a:rPr lang="gl-ES" i="1" dirty="0" err="1"/>
              <a:t>uropigyalis</a:t>
            </a:r>
            <a:r>
              <a:rPr lang="gl-ES" i="1" dirty="0"/>
              <a:t> </a:t>
            </a:r>
            <a:r>
              <a:rPr lang="gl-ES" dirty="0"/>
              <a:t>(</a:t>
            </a:r>
            <a:r>
              <a:rPr lang="gl-ES" dirty="0" err="1"/>
              <a:t>chirigüe</a:t>
            </a:r>
            <a:r>
              <a:rPr lang="gl-ES" dirty="0"/>
              <a:t> </a:t>
            </a:r>
            <a:r>
              <a:rPr lang="gl-ES" dirty="0" err="1"/>
              <a:t>culigualdo</a:t>
            </a:r>
            <a:r>
              <a:rPr lang="gl-ES" dirty="0"/>
              <a:t>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089" y="4808015"/>
            <a:ext cx="2283387" cy="18288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07" y="373251"/>
            <a:ext cx="5790540" cy="384105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596543" y="5954578"/>
            <a:ext cx="24622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1400" dirty="0"/>
              <a:t>Parella de </a:t>
            </a:r>
            <a:r>
              <a:rPr lang="gl-ES" sz="1400" b="1" i="1" dirty="0" err="1"/>
              <a:t>Sicalis</a:t>
            </a:r>
            <a:r>
              <a:rPr lang="gl-ES" sz="1400" b="1" i="1" dirty="0"/>
              <a:t> </a:t>
            </a:r>
            <a:r>
              <a:rPr lang="gl-ES" sz="1400" b="1" i="1" dirty="0" err="1"/>
              <a:t>columbiana</a:t>
            </a:r>
            <a:r>
              <a:rPr lang="gl-ES" sz="1400" b="1" i="1" dirty="0"/>
              <a:t> </a:t>
            </a:r>
            <a:r>
              <a:rPr lang="gl-ES" sz="1400" dirty="0"/>
              <a:t>(</a:t>
            </a:r>
            <a:r>
              <a:rPr lang="gl-ES" sz="1400" b="1" i="1" dirty="0" err="1"/>
              <a:t>chirigüe</a:t>
            </a:r>
            <a:r>
              <a:rPr lang="gl-ES" sz="1400" b="1" i="1" dirty="0"/>
              <a:t> </a:t>
            </a:r>
            <a:r>
              <a:rPr lang="gl-ES" sz="1400" b="1" i="1" dirty="0" err="1"/>
              <a:t>frentinaranja</a:t>
            </a:r>
            <a:r>
              <a:rPr lang="gl-ES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257343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17395" y="426912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err="1"/>
              <a:t>Ampelis</a:t>
            </a:r>
            <a:r>
              <a:rPr lang="pt-BR" b="1" dirty="0"/>
              <a:t> americano </a:t>
            </a:r>
            <a:r>
              <a:rPr lang="pt-BR" dirty="0"/>
              <a:t>(</a:t>
            </a:r>
            <a:r>
              <a:rPr lang="pt-BR" i="1" dirty="0" err="1"/>
              <a:t>Bombycilla</a:t>
            </a:r>
            <a:r>
              <a:rPr lang="pt-BR" i="1" dirty="0"/>
              <a:t> </a:t>
            </a:r>
            <a:r>
              <a:rPr lang="pt-BR" i="1" dirty="0" err="1"/>
              <a:t>cedrorum</a:t>
            </a:r>
            <a:r>
              <a:rPr lang="pt-BR" dirty="0"/>
              <a:t>), da </a:t>
            </a:r>
            <a:r>
              <a:rPr lang="pt-BR" dirty="0" err="1"/>
              <a:t>familia</a:t>
            </a:r>
            <a:r>
              <a:rPr lang="pt-BR" dirty="0"/>
              <a:t> </a:t>
            </a:r>
            <a:r>
              <a:rPr lang="pt-BR" dirty="0" err="1"/>
              <a:t>Bombycillidae</a:t>
            </a:r>
            <a:r>
              <a:rPr lang="pt-BR" dirty="0"/>
              <a:t>, </a:t>
            </a:r>
            <a:r>
              <a:rPr lang="pt-BR" dirty="0" err="1"/>
              <a:t>coñécese</a:t>
            </a:r>
            <a:r>
              <a:rPr lang="pt-BR" dirty="0"/>
              <a:t> nalguns lugares de México como </a:t>
            </a:r>
            <a:r>
              <a:rPr lang="pt-BR" b="1" dirty="0" err="1"/>
              <a:t>xílgaro</a:t>
            </a:r>
            <a:r>
              <a:rPr lang="pt-BR" b="1" dirty="0"/>
              <a:t> chino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entre 15 e 18 cm. </a:t>
            </a:r>
            <a:r>
              <a:rPr lang="pt-BR" dirty="0" err="1"/>
              <a:t>Cría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áreas </a:t>
            </a:r>
            <a:r>
              <a:rPr lang="pt-BR" dirty="0" err="1"/>
              <a:t>boscosas</a:t>
            </a:r>
            <a:r>
              <a:rPr lang="pt-BR" dirty="0"/>
              <a:t> abertas do </a:t>
            </a:r>
            <a:r>
              <a:rPr lang="pt-BR" dirty="0" err="1"/>
              <a:t>sur</a:t>
            </a:r>
            <a:r>
              <a:rPr lang="pt-BR" dirty="0"/>
              <a:t> de Canadá e do norte de Estados Unidos, no inverno migra ao </a:t>
            </a:r>
            <a:r>
              <a:rPr lang="pt-BR" dirty="0" err="1"/>
              <a:t>sur</a:t>
            </a:r>
            <a:r>
              <a:rPr lang="pt-BR" dirty="0"/>
              <a:t> de Estados Unidos, México, </a:t>
            </a:r>
            <a:r>
              <a:rPr lang="pt-BR" dirty="0" err="1"/>
              <a:t>Centroamérica</a:t>
            </a:r>
            <a:r>
              <a:rPr lang="pt-BR" dirty="0"/>
              <a:t>, </a:t>
            </a:r>
            <a:r>
              <a:rPr lang="pt-BR" dirty="0" err="1"/>
              <a:t>Antillas</a:t>
            </a:r>
            <a:r>
              <a:rPr lang="pt-BR" dirty="0"/>
              <a:t> e até ao norte de </a:t>
            </a:r>
            <a:r>
              <a:rPr lang="pt-BR" dirty="0" err="1"/>
              <a:t>Sudamérica</a:t>
            </a:r>
            <a:r>
              <a:rPr lang="pt-BR" dirty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27" y="488973"/>
            <a:ext cx="3950320" cy="603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978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7033" y="5118100"/>
            <a:ext cx="4445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err="1"/>
              <a:t>Xílgaro</a:t>
            </a:r>
            <a:r>
              <a:rPr lang="pt-BR" b="1" dirty="0"/>
              <a:t> </a:t>
            </a:r>
            <a:r>
              <a:rPr lang="pt-BR" b="1" dirty="0" err="1"/>
              <a:t>vermello</a:t>
            </a:r>
            <a:r>
              <a:rPr lang="pt-BR" b="1" dirty="0"/>
              <a:t> africano </a:t>
            </a:r>
            <a:r>
              <a:rPr lang="pt-BR" dirty="0"/>
              <a:t>é </a:t>
            </a:r>
            <a:r>
              <a:rPr lang="pt-BR" dirty="0" err="1"/>
              <a:t>un</a:t>
            </a:r>
            <a:r>
              <a:rPr lang="pt-BR" dirty="0"/>
              <a:t> dos nomes que se </a:t>
            </a:r>
            <a:r>
              <a:rPr lang="pt-BR" dirty="0" err="1"/>
              <a:t>lle</a:t>
            </a:r>
            <a:r>
              <a:rPr lang="pt-BR" dirty="0"/>
              <a:t> da ao tecedor </a:t>
            </a:r>
            <a:r>
              <a:rPr lang="pt-BR" dirty="0" err="1"/>
              <a:t>vermello</a:t>
            </a:r>
            <a:r>
              <a:rPr lang="pt-BR" dirty="0"/>
              <a:t> ou bispo </a:t>
            </a:r>
            <a:r>
              <a:rPr lang="pt-BR" dirty="0" err="1"/>
              <a:t>vermello</a:t>
            </a:r>
            <a:r>
              <a:rPr lang="pt-BR" dirty="0"/>
              <a:t> (</a:t>
            </a:r>
            <a:r>
              <a:rPr lang="pt-BR" b="1" i="1" dirty="0" err="1"/>
              <a:t>Euplectes</a:t>
            </a:r>
            <a:r>
              <a:rPr lang="pt-BR" b="1" i="1" dirty="0"/>
              <a:t> </a:t>
            </a:r>
            <a:r>
              <a:rPr lang="pt-BR" b="1" i="1" dirty="0" err="1"/>
              <a:t>orix</a:t>
            </a:r>
            <a:r>
              <a:rPr lang="pt-BR" dirty="0"/>
              <a:t>), </a:t>
            </a:r>
            <a:r>
              <a:rPr lang="pt-BR" dirty="0" err="1"/>
              <a:t>orixinario</a:t>
            </a:r>
            <a:r>
              <a:rPr lang="pt-BR" dirty="0"/>
              <a:t> da África </a:t>
            </a:r>
            <a:r>
              <a:rPr lang="pt-BR" dirty="0" err="1"/>
              <a:t>subsahariana</a:t>
            </a:r>
            <a:r>
              <a:rPr lang="pt-BR" dirty="0"/>
              <a:t>. </a:t>
            </a:r>
            <a:r>
              <a:rPr lang="pt-BR" dirty="0" err="1"/>
              <a:t>Mide</a:t>
            </a:r>
            <a:r>
              <a:rPr lang="pt-BR" dirty="0"/>
              <a:t> de 11 a 13 cm.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3" y="952605"/>
            <a:ext cx="4445618" cy="333421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6847" y="696127"/>
            <a:ext cx="6434596" cy="48259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528" y="4286819"/>
            <a:ext cx="1176630" cy="377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0127" y="5526223"/>
            <a:ext cx="1268078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680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9636" y="555910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gl-ES" b="1" dirty="0"/>
              <a:t>Xílgaro de </a:t>
            </a:r>
            <a:r>
              <a:rPr lang="gl-ES" b="1" dirty="0" err="1"/>
              <a:t>Puerto</a:t>
            </a:r>
            <a:r>
              <a:rPr lang="gl-ES" b="1" dirty="0"/>
              <a:t> Rico </a:t>
            </a:r>
            <a:r>
              <a:rPr lang="gl-ES" dirty="0"/>
              <a:t>(</a:t>
            </a:r>
            <a:r>
              <a:rPr lang="gl-ES" b="1" i="1" dirty="0" err="1"/>
              <a:t>Chlorophonia</a:t>
            </a:r>
            <a:r>
              <a:rPr lang="gl-ES" b="1" i="1" dirty="0"/>
              <a:t> </a:t>
            </a:r>
            <a:r>
              <a:rPr lang="gl-ES" b="1" i="1" dirty="0" err="1"/>
              <a:t>sclateri</a:t>
            </a:r>
            <a:r>
              <a:rPr lang="gl-ES" dirty="0"/>
              <a:t>), paxaro endémico da illa que mide entre 10 e 12 </a:t>
            </a:r>
            <a:r>
              <a:rPr lang="gl-ES" dirty="0" err="1"/>
              <a:t>cm</a:t>
            </a:r>
            <a:r>
              <a:rPr lang="gl-ES" dirty="0"/>
              <a:t>. Atópase maiormente en bosques mestos nos que medre o visgo.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17" y="1011816"/>
            <a:ext cx="4775200" cy="33401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42152" y="1386234"/>
            <a:ext cx="5644685" cy="455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5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02326" y="2013351"/>
            <a:ext cx="3305478" cy="409342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400" dirty="0"/>
              <a:t>     </a:t>
            </a:r>
            <a:r>
              <a:rPr lang="es-ES" sz="4400" dirty="0" err="1"/>
              <a:t>xílgaro</a:t>
            </a:r>
            <a:endParaRPr lang="es-ES" sz="4400" dirty="0"/>
          </a:p>
          <a:p>
            <a:endParaRPr lang="es-ES" sz="2400" dirty="0"/>
          </a:p>
          <a:p>
            <a:r>
              <a:rPr lang="es-ES" sz="2400" dirty="0"/>
              <a:t>                jilguero</a:t>
            </a:r>
          </a:p>
          <a:p>
            <a:r>
              <a:rPr lang="es-ES" sz="2400" dirty="0"/>
              <a:t>                </a:t>
            </a:r>
            <a:r>
              <a:rPr lang="es-ES" sz="2400" dirty="0" err="1"/>
              <a:t>kardantxiloa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cardenera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pintassilgo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goldfinch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chardoneret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stieglitz</a:t>
            </a:r>
            <a:endParaRPr lang="es-ES" sz="2400" dirty="0"/>
          </a:p>
          <a:p>
            <a:r>
              <a:rPr lang="es-ES" sz="2400" dirty="0"/>
              <a:t>               </a:t>
            </a:r>
            <a:r>
              <a:rPr lang="es-ES" sz="2400" dirty="0" err="1"/>
              <a:t>cardellino</a:t>
            </a:r>
            <a:endParaRPr lang="es-ES" sz="2400" dirty="0"/>
          </a:p>
        </p:txBody>
      </p:sp>
      <p:pic>
        <p:nvPicPr>
          <p:cNvPr id="8" name="3 Imagen" descr="bandeira al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951" y="5372411"/>
            <a:ext cx="431800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4 Imagen" descr="bandeira ca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951" y="3932549"/>
            <a:ext cx="4587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5 Imagen" descr="bandeira esp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951" y="3211824"/>
            <a:ext cx="4286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6 Imagen" descr="bandeira eusk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951" y="3572186"/>
            <a:ext cx="473075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7 Imagen" descr="bandeira f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951" y="5013636"/>
            <a:ext cx="427037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8 Imagen" descr="bandeira gal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0963" y="2276786"/>
            <a:ext cx="534988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9 Imagen" descr="bandeira ing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951" y="4681849"/>
            <a:ext cx="4222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0 Imagen" descr="bandeira ita.jpg"/>
          <p:cNvPicPr>
            <a:picLocks noChangeAspect="1"/>
          </p:cNvPicPr>
          <p:nvPr/>
        </p:nvPicPr>
        <p:blipFill>
          <a:blip r:embed="rId9" cstate="print"/>
          <a:srcRect l="7018"/>
          <a:stretch>
            <a:fillRect/>
          </a:stretch>
        </p:blipFill>
        <p:spPr bwMode="auto">
          <a:xfrm>
            <a:off x="1075951" y="5732774"/>
            <a:ext cx="449262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1 Imagen" descr="bandeira port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5951" y="4292911"/>
            <a:ext cx="4333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29" y="703550"/>
            <a:ext cx="7239460" cy="573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615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66" y="1052084"/>
            <a:ext cx="3092977" cy="412396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637" y="1846421"/>
            <a:ext cx="2762581" cy="21665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10935" t="20114" r="11004" b="8946"/>
          <a:stretch/>
        </p:blipFill>
        <p:spPr>
          <a:xfrm rot="20890983" flipH="1">
            <a:off x="3281967" y="3907852"/>
            <a:ext cx="1722352" cy="110353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02888" y="207706"/>
            <a:ext cx="8954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dirty="0"/>
              <a:t>E acompañado polo xílgaro de Sargadelos (pequena peza da coñecida cerámica), Roque despídese dos xílgaros, e de vós até volver a vervos.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756" y="5415329"/>
            <a:ext cx="9504488" cy="10425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649">
            <a:off x="9198213" y="435435"/>
            <a:ext cx="2509208" cy="22502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63ABA35-4858-05C0-81D8-D08944C7710B}"/>
              </a:ext>
            </a:extLst>
          </p:cNvPr>
          <p:cNvSpPr txBox="1"/>
          <p:nvPr/>
        </p:nvSpPr>
        <p:spPr>
          <a:xfrm>
            <a:off x="8447715" y="6280962"/>
            <a:ext cx="1620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Xullo</a:t>
            </a:r>
            <a:r>
              <a:rPr lang="es-ES" dirty="0"/>
              <a:t> 2026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8027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5813" y="384031"/>
            <a:ext cx="45496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O</a:t>
            </a:r>
            <a:r>
              <a:rPr lang="pt-BR" sz="2400" b="1" dirty="0"/>
              <a:t> </a:t>
            </a:r>
            <a:r>
              <a:rPr lang="pt-BR" sz="2400" b="1" dirty="0" err="1"/>
              <a:t>xílgaro</a:t>
            </a:r>
            <a:r>
              <a:rPr lang="pt-BR" sz="2400" b="1" dirty="0"/>
              <a:t> </a:t>
            </a:r>
            <a:r>
              <a:rPr lang="pt-BR" sz="2400" dirty="0"/>
              <a:t>(</a:t>
            </a:r>
            <a:r>
              <a:rPr lang="pt-BR" sz="2400" i="1" dirty="0" err="1"/>
              <a:t>Carduelis</a:t>
            </a:r>
            <a:r>
              <a:rPr lang="pt-BR" sz="2400" i="1" dirty="0"/>
              <a:t> </a:t>
            </a:r>
            <a:r>
              <a:rPr lang="pt-BR" sz="2400" i="1" dirty="0" err="1"/>
              <a:t>carduelis</a:t>
            </a:r>
            <a:r>
              <a:rPr lang="pt-BR" sz="2400" dirty="0"/>
              <a:t>) é </a:t>
            </a:r>
            <a:r>
              <a:rPr lang="pt-BR" sz="2400" dirty="0" err="1"/>
              <a:t>un</a:t>
            </a:r>
            <a:r>
              <a:rPr lang="pt-BR" sz="2400" dirty="0"/>
              <a:t> </a:t>
            </a:r>
            <a:r>
              <a:rPr lang="pt-BR" sz="2400" dirty="0" err="1"/>
              <a:t>paxaro</a:t>
            </a:r>
            <a:r>
              <a:rPr lang="pt-BR" sz="2400" dirty="0"/>
              <a:t> da </a:t>
            </a:r>
            <a:r>
              <a:rPr lang="pt-BR" sz="2400" dirty="0" err="1"/>
              <a:t>familia</a:t>
            </a:r>
            <a:r>
              <a:rPr lang="pt-BR" sz="2400" dirty="0"/>
              <a:t> dos </a:t>
            </a:r>
            <a:r>
              <a:rPr lang="pt-BR" sz="2400" dirty="0" err="1"/>
              <a:t>frinxílidos</a:t>
            </a:r>
            <a:r>
              <a:rPr lang="pt-BR" sz="2400" dirty="0"/>
              <a:t>. </a:t>
            </a:r>
          </a:p>
          <a:p>
            <a:r>
              <a:rPr lang="pt-BR" sz="2400" dirty="0" err="1"/>
              <a:t>Atópase</a:t>
            </a:r>
            <a:r>
              <a:rPr lang="pt-BR" sz="2400" dirty="0"/>
              <a:t> naturalmente </a:t>
            </a:r>
            <a:r>
              <a:rPr lang="pt-BR" sz="2400" dirty="0" err="1"/>
              <a:t>en</a:t>
            </a:r>
            <a:r>
              <a:rPr lang="pt-BR" sz="2400" dirty="0"/>
              <a:t> Europa, o Norte de África e parte de </a:t>
            </a:r>
            <a:r>
              <a:rPr lang="pt-BR" sz="2400" dirty="0" err="1"/>
              <a:t>Asia</a:t>
            </a:r>
            <a:r>
              <a:rPr lang="pt-BR" sz="2400" dirty="0"/>
              <a:t> </a:t>
            </a:r>
            <a:r>
              <a:rPr lang="pt-BR" sz="2400" dirty="0" err="1"/>
              <a:t>Occidental</a:t>
            </a:r>
            <a:r>
              <a:rPr lang="pt-BR" sz="2400" dirty="0"/>
              <a:t>, ademais foi </a:t>
            </a:r>
            <a:r>
              <a:rPr lang="pt-BR" sz="2400" dirty="0" err="1"/>
              <a:t>introducido</a:t>
            </a:r>
            <a:r>
              <a:rPr lang="pt-BR" sz="2400" dirty="0"/>
              <a:t> noutros lugares.</a:t>
            </a:r>
          </a:p>
          <a:p>
            <a:r>
              <a:rPr lang="pt-BR" sz="2400" dirty="0" err="1"/>
              <a:t>Mide</a:t>
            </a:r>
            <a:r>
              <a:rPr lang="pt-BR" sz="2400" dirty="0"/>
              <a:t> de 11 a 13 cm, </a:t>
            </a:r>
            <a:r>
              <a:rPr lang="pt-BR" sz="2400" dirty="0" err="1"/>
              <a:t>ten</a:t>
            </a:r>
            <a:r>
              <a:rPr lang="pt-BR" sz="2400" dirty="0"/>
              <a:t> unha envergadura de entre 21 e 25 cm e </a:t>
            </a:r>
            <a:r>
              <a:rPr lang="pt-BR" sz="2400" dirty="0" err="1"/>
              <a:t>un</a:t>
            </a:r>
            <a:r>
              <a:rPr lang="pt-BR" sz="2400" dirty="0"/>
              <a:t> peso de 14 a 19 g.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946" y="361453"/>
            <a:ext cx="6711395" cy="61635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6" y="4041421"/>
            <a:ext cx="4595650" cy="234809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450260" y="6476692"/>
            <a:ext cx="3021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/>
              <a:t>Mapa de distribución do xílgaro</a:t>
            </a:r>
          </a:p>
        </p:txBody>
      </p:sp>
    </p:spTree>
    <p:extLst>
      <p:ext uri="{BB962C8B-B14F-4D97-AF65-F5344CB8AC3E}">
        <p14:creationId xmlns:p14="http://schemas.microsoft.com/office/powerpoint/2010/main" val="214614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3851" y="185041"/>
            <a:ext cx="241775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Vive </a:t>
            </a:r>
            <a:r>
              <a:rPr lang="pt-BR" sz="2400" dirty="0" err="1"/>
              <a:t>en</a:t>
            </a:r>
            <a:r>
              <a:rPr lang="pt-BR" sz="2400" dirty="0"/>
              <a:t> </a:t>
            </a:r>
            <a:r>
              <a:rPr lang="pt-BR" sz="2400" dirty="0" err="1"/>
              <a:t>espazos</a:t>
            </a:r>
            <a:r>
              <a:rPr lang="pt-BR" sz="2400" dirty="0"/>
              <a:t> abertos </a:t>
            </a:r>
            <a:r>
              <a:rPr lang="pt-BR" sz="2400" dirty="0" err="1"/>
              <a:t>arborados</a:t>
            </a:r>
            <a:r>
              <a:rPr lang="pt-BR" sz="2400" dirty="0"/>
              <a:t>, lindes de bosques, zonas agrícolas, hortas, parques, </a:t>
            </a:r>
            <a:r>
              <a:rPr lang="pt-BR" sz="2400" dirty="0" err="1"/>
              <a:t>xardíns</a:t>
            </a:r>
            <a:r>
              <a:rPr lang="pt-BR" sz="2400" dirty="0"/>
              <a:t>, e áreas urbanas. </a:t>
            </a:r>
          </a:p>
          <a:p>
            <a:r>
              <a:rPr lang="pt-BR" sz="2400" dirty="0" err="1"/>
              <a:t>Fóra</a:t>
            </a:r>
            <a:r>
              <a:rPr lang="pt-BR" sz="2400" dirty="0"/>
              <a:t> da época de cria forma bandos, que </a:t>
            </a:r>
            <a:r>
              <a:rPr lang="pt-BR" sz="2400" dirty="0" err="1"/>
              <a:t>poden</a:t>
            </a:r>
            <a:r>
              <a:rPr lang="pt-BR" sz="2400" dirty="0"/>
              <a:t> chegar a ser moi numerosos, dos que </a:t>
            </a:r>
            <a:r>
              <a:rPr lang="pt-BR" sz="2400" dirty="0" err="1"/>
              <a:t>tamén</a:t>
            </a:r>
            <a:r>
              <a:rPr lang="pt-BR" sz="2400" dirty="0"/>
              <a:t> </a:t>
            </a:r>
            <a:r>
              <a:rPr lang="pt-BR" sz="2400" dirty="0" err="1"/>
              <a:t>poden</a:t>
            </a:r>
            <a:r>
              <a:rPr lang="pt-BR" sz="2400" dirty="0"/>
              <a:t> </a:t>
            </a:r>
            <a:r>
              <a:rPr lang="pt-BR" sz="2400" dirty="0" err="1"/>
              <a:t>facer</a:t>
            </a:r>
            <a:r>
              <a:rPr lang="pt-BR" sz="2400" dirty="0"/>
              <a:t> parte outros </a:t>
            </a:r>
            <a:r>
              <a:rPr lang="pt-BR" sz="2400" dirty="0" err="1"/>
              <a:t>paxaros</a:t>
            </a:r>
            <a:r>
              <a:rPr lang="pt-BR" sz="2400" dirty="0"/>
              <a:t>. </a:t>
            </a:r>
            <a:endParaRPr lang="gl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279" y="804511"/>
            <a:ext cx="9229466" cy="513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56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7811" y="2812924"/>
            <a:ext cx="29479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dirty="0"/>
              <a:t>Aliméntase de sementes, aínda que, na época de cría, tamén captura algúns insectos para reforzar a alimentación das crías.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357" y="980609"/>
            <a:ext cx="8017727" cy="450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182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3139</Words>
  <Application>Microsoft Office PowerPoint</Application>
  <PresentationFormat>Panorámica</PresentationFormat>
  <Paragraphs>207</Paragraphs>
  <Slides>60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60</vt:i4>
      </vt:variant>
    </vt:vector>
  </HeadingPairs>
  <TitlesOfParts>
    <vt:vector size="6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</dc:creator>
  <cp:lastModifiedBy>Adela Leiro Lois</cp:lastModifiedBy>
  <cp:revision>166</cp:revision>
  <dcterms:created xsi:type="dcterms:W3CDTF">2026-05-04T17:33:55Z</dcterms:created>
  <dcterms:modified xsi:type="dcterms:W3CDTF">2026-07-22T10:42:08Z</dcterms:modified>
</cp:coreProperties>
</file>